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56" r:id="rId2"/>
    <p:sldId id="276" r:id="rId3"/>
    <p:sldId id="277" r:id="rId4"/>
    <p:sldId id="257" r:id="rId5"/>
    <p:sldId id="285" r:id="rId6"/>
    <p:sldId id="267" r:id="rId7"/>
    <p:sldId id="325" r:id="rId8"/>
    <p:sldId id="331" r:id="rId9"/>
    <p:sldId id="305" r:id="rId10"/>
    <p:sldId id="258" r:id="rId11"/>
    <p:sldId id="291" r:id="rId12"/>
    <p:sldId id="309" r:id="rId13"/>
    <p:sldId id="310" r:id="rId14"/>
    <p:sldId id="259" r:id="rId15"/>
    <p:sldId id="326" r:id="rId16"/>
    <p:sldId id="327" r:id="rId17"/>
    <p:sldId id="328" r:id="rId18"/>
    <p:sldId id="329" r:id="rId19"/>
    <p:sldId id="278" r:id="rId20"/>
    <p:sldId id="260" r:id="rId21"/>
    <p:sldId id="261" r:id="rId22"/>
    <p:sldId id="263" r:id="rId23"/>
    <p:sldId id="275" r:id="rId24"/>
    <p:sldId id="264" r:id="rId25"/>
    <p:sldId id="306" r:id="rId26"/>
    <p:sldId id="265" r:id="rId27"/>
    <p:sldId id="302" r:id="rId28"/>
    <p:sldId id="303" r:id="rId29"/>
    <p:sldId id="304" r:id="rId30"/>
    <p:sldId id="308" r:id="rId31"/>
    <p:sldId id="311" r:id="rId32"/>
    <p:sldId id="332" r:id="rId33"/>
    <p:sldId id="333" r:id="rId34"/>
    <p:sldId id="334" r:id="rId35"/>
    <p:sldId id="335" r:id="rId36"/>
    <p:sldId id="336" r:id="rId37"/>
    <p:sldId id="337" r:id="rId38"/>
    <p:sldId id="338" r:id="rId39"/>
    <p:sldId id="330" r:id="rId40"/>
    <p:sldId id="339" r:id="rId41"/>
    <p:sldId id="312" r:id="rId42"/>
    <p:sldId id="340" r:id="rId43"/>
    <p:sldId id="296" r:id="rId44"/>
    <p:sldId id="297" r:id="rId45"/>
    <p:sldId id="268" r:id="rId4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39B971D-E14D-417B-926E-5D4146846E61}">
          <p14:sldIdLst>
            <p14:sldId id="256"/>
            <p14:sldId id="276"/>
            <p14:sldId id="277"/>
            <p14:sldId id="257"/>
            <p14:sldId id="285"/>
            <p14:sldId id="267"/>
            <p14:sldId id="325"/>
            <p14:sldId id="331"/>
            <p14:sldId id="305"/>
            <p14:sldId id="258"/>
            <p14:sldId id="291"/>
            <p14:sldId id="309"/>
            <p14:sldId id="310"/>
            <p14:sldId id="259"/>
            <p14:sldId id="326"/>
            <p14:sldId id="327"/>
            <p14:sldId id="328"/>
            <p14:sldId id="329"/>
            <p14:sldId id="278"/>
            <p14:sldId id="260"/>
            <p14:sldId id="261"/>
            <p14:sldId id="263"/>
            <p14:sldId id="275"/>
            <p14:sldId id="264"/>
            <p14:sldId id="306"/>
            <p14:sldId id="265"/>
            <p14:sldId id="302"/>
            <p14:sldId id="303"/>
            <p14:sldId id="304"/>
            <p14:sldId id="308"/>
            <p14:sldId id="311"/>
            <p14:sldId id="332"/>
            <p14:sldId id="333"/>
            <p14:sldId id="334"/>
            <p14:sldId id="335"/>
            <p14:sldId id="336"/>
            <p14:sldId id="337"/>
            <p14:sldId id="338"/>
            <p14:sldId id="330"/>
            <p14:sldId id="339"/>
            <p14:sldId id="312"/>
            <p14:sldId id="340"/>
            <p14:sldId id="296"/>
            <p14:sldId id="297"/>
            <p14:sldId id="268"/>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D5F3"/>
    <a:srgbClr val="33CC33"/>
    <a:srgbClr val="4FCE3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2472371-0962-447A-9409-4AC6CF662DD3}" v="8" dt="2023-12-11T16:28:31.27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1" d="100"/>
          <a:sy n="111" d="100"/>
        </p:scale>
        <p:origin x="53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microsoft.com/office/2015/10/relationships/revisionInfo" Target="revisionInfo.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ri Bedker" userId="d257ceab-4548-4808-8783-4d418a151629" providerId="ADAL" clId="{12472371-0962-447A-9409-4AC6CF662DD3}"/>
    <pc:docChg chg="custSel addSld delSld modSld modSection">
      <pc:chgData name="Shari Bedker" userId="d257ceab-4548-4808-8783-4d418a151629" providerId="ADAL" clId="{12472371-0962-447A-9409-4AC6CF662DD3}" dt="2023-12-11T16:28:22.642" v="869" actId="20577"/>
      <pc:docMkLst>
        <pc:docMk/>
      </pc:docMkLst>
      <pc:sldChg chg="modSp mod">
        <pc:chgData name="Shari Bedker" userId="d257ceab-4548-4808-8783-4d418a151629" providerId="ADAL" clId="{12472371-0962-447A-9409-4AC6CF662DD3}" dt="2023-12-04T22:07:17.688" v="1" actId="20577"/>
        <pc:sldMkLst>
          <pc:docMk/>
          <pc:sldMk cId="2273298206" sldId="256"/>
        </pc:sldMkLst>
        <pc:spChg chg="mod">
          <ac:chgData name="Shari Bedker" userId="d257ceab-4548-4808-8783-4d418a151629" providerId="ADAL" clId="{12472371-0962-447A-9409-4AC6CF662DD3}" dt="2023-12-04T22:07:17.688" v="1" actId="20577"/>
          <ac:spMkLst>
            <pc:docMk/>
            <pc:sldMk cId="2273298206" sldId="256"/>
            <ac:spMk id="12" creationId="{49822EDF-66E3-4E63-B088-6664F9E038AB}"/>
          </ac:spMkLst>
        </pc:spChg>
      </pc:sldChg>
      <pc:sldChg chg="modSp mod">
        <pc:chgData name="Shari Bedker" userId="d257ceab-4548-4808-8783-4d418a151629" providerId="ADAL" clId="{12472371-0962-447A-9409-4AC6CF662DD3}" dt="2023-12-05T15:50:25.163" v="659" actId="20577"/>
        <pc:sldMkLst>
          <pc:docMk/>
          <pc:sldMk cId="2675962741" sldId="258"/>
        </pc:sldMkLst>
        <pc:spChg chg="mod">
          <ac:chgData name="Shari Bedker" userId="d257ceab-4548-4808-8783-4d418a151629" providerId="ADAL" clId="{12472371-0962-447A-9409-4AC6CF662DD3}" dt="2023-12-05T15:50:25.163" v="659" actId="20577"/>
          <ac:spMkLst>
            <pc:docMk/>
            <pc:sldMk cId="2675962741" sldId="258"/>
            <ac:spMk id="3" creationId="{4C3BB77F-DB0D-4517-8D6B-7DC922567975}"/>
          </ac:spMkLst>
        </pc:spChg>
      </pc:sldChg>
      <pc:sldChg chg="modSp mod">
        <pc:chgData name="Shari Bedker" userId="d257ceab-4548-4808-8783-4d418a151629" providerId="ADAL" clId="{12472371-0962-447A-9409-4AC6CF662DD3}" dt="2023-12-04T22:10:19.249" v="128" actId="20577"/>
        <pc:sldMkLst>
          <pc:docMk/>
          <pc:sldMk cId="9406330" sldId="263"/>
        </pc:sldMkLst>
        <pc:spChg chg="mod">
          <ac:chgData name="Shari Bedker" userId="d257ceab-4548-4808-8783-4d418a151629" providerId="ADAL" clId="{12472371-0962-447A-9409-4AC6CF662DD3}" dt="2023-12-04T22:10:19.249" v="128" actId="20577"/>
          <ac:spMkLst>
            <pc:docMk/>
            <pc:sldMk cId="9406330" sldId="263"/>
            <ac:spMk id="9" creationId="{31F144E9-DD2D-41EA-B392-5263283CE5CC}"/>
          </ac:spMkLst>
        </pc:spChg>
      </pc:sldChg>
      <pc:sldChg chg="modSp mod">
        <pc:chgData name="Shari Bedker" userId="d257ceab-4548-4808-8783-4d418a151629" providerId="ADAL" clId="{12472371-0962-447A-9409-4AC6CF662DD3}" dt="2023-12-11T16:28:22.642" v="869" actId="20577"/>
        <pc:sldMkLst>
          <pc:docMk/>
          <pc:sldMk cId="3515814973" sldId="265"/>
        </pc:sldMkLst>
        <pc:spChg chg="mod">
          <ac:chgData name="Shari Bedker" userId="d257ceab-4548-4808-8783-4d418a151629" providerId="ADAL" clId="{12472371-0962-447A-9409-4AC6CF662DD3}" dt="2023-12-11T16:28:22.642" v="869" actId="20577"/>
          <ac:spMkLst>
            <pc:docMk/>
            <pc:sldMk cId="3515814973" sldId="265"/>
            <ac:spMk id="3" creationId="{4310FD91-46F6-4F8F-A16A-833BDB8D9365}"/>
          </ac:spMkLst>
        </pc:spChg>
      </pc:sldChg>
      <pc:sldChg chg="del">
        <pc:chgData name="Shari Bedker" userId="d257ceab-4548-4808-8783-4d418a151629" providerId="ADAL" clId="{12472371-0962-447A-9409-4AC6CF662DD3}" dt="2023-12-05T15:56:59.691" v="815" actId="47"/>
        <pc:sldMkLst>
          <pc:docMk/>
          <pc:sldMk cId="2737556334" sldId="266"/>
        </pc:sldMkLst>
      </pc:sldChg>
      <pc:sldChg chg="modSp mod">
        <pc:chgData name="Shari Bedker" userId="d257ceab-4548-4808-8783-4d418a151629" providerId="ADAL" clId="{12472371-0962-447A-9409-4AC6CF662DD3}" dt="2023-12-05T15:33:23.898" v="409" actId="20577"/>
        <pc:sldMkLst>
          <pc:docMk/>
          <pc:sldMk cId="1205337171" sldId="267"/>
        </pc:sldMkLst>
        <pc:spChg chg="mod">
          <ac:chgData name="Shari Bedker" userId="d257ceab-4548-4808-8783-4d418a151629" providerId="ADAL" clId="{12472371-0962-447A-9409-4AC6CF662DD3}" dt="2023-12-05T15:33:23.898" v="409" actId="20577"/>
          <ac:spMkLst>
            <pc:docMk/>
            <pc:sldMk cId="1205337171" sldId="267"/>
            <ac:spMk id="3" creationId="{1270F8F5-2D7D-4CD3-BBBA-2D5AD1CEB666}"/>
          </ac:spMkLst>
        </pc:spChg>
      </pc:sldChg>
      <pc:sldChg chg="modSp mod">
        <pc:chgData name="Shari Bedker" userId="d257ceab-4548-4808-8783-4d418a151629" providerId="ADAL" clId="{12472371-0962-447A-9409-4AC6CF662DD3}" dt="2023-12-05T15:57:37.640" v="833" actId="20577"/>
        <pc:sldMkLst>
          <pc:docMk/>
          <pc:sldMk cId="2480627798" sldId="268"/>
        </pc:sldMkLst>
        <pc:spChg chg="mod">
          <ac:chgData name="Shari Bedker" userId="d257ceab-4548-4808-8783-4d418a151629" providerId="ADAL" clId="{12472371-0962-447A-9409-4AC6CF662DD3}" dt="2023-12-05T15:57:37.640" v="833" actId="20577"/>
          <ac:spMkLst>
            <pc:docMk/>
            <pc:sldMk cId="2480627798" sldId="268"/>
            <ac:spMk id="2" creationId="{94CA1041-561B-4FFA-AF19-9F02C2E68C10}"/>
          </ac:spMkLst>
        </pc:spChg>
      </pc:sldChg>
      <pc:sldChg chg="modSp mod">
        <pc:chgData name="Shari Bedker" userId="d257ceab-4548-4808-8783-4d418a151629" providerId="ADAL" clId="{12472371-0962-447A-9409-4AC6CF662DD3}" dt="2023-12-05T15:32:55.909" v="407" actId="20577"/>
        <pc:sldMkLst>
          <pc:docMk/>
          <pc:sldMk cId="1280222084" sldId="276"/>
        </pc:sldMkLst>
        <pc:spChg chg="mod">
          <ac:chgData name="Shari Bedker" userId="d257ceab-4548-4808-8783-4d418a151629" providerId="ADAL" clId="{12472371-0962-447A-9409-4AC6CF662DD3}" dt="2023-12-05T15:32:55.909" v="407" actId="20577"/>
          <ac:spMkLst>
            <pc:docMk/>
            <pc:sldMk cId="1280222084" sldId="276"/>
            <ac:spMk id="9" creationId="{9B5706FA-347D-4965-8923-5071CADD748A}"/>
          </ac:spMkLst>
        </pc:spChg>
      </pc:sldChg>
      <pc:sldChg chg="del">
        <pc:chgData name="Shari Bedker" userId="d257ceab-4548-4808-8783-4d418a151629" providerId="ADAL" clId="{12472371-0962-447A-9409-4AC6CF662DD3}" dt="2023-12-05T15:56:00.676" v="813" actId="47"/>
        <pc:sldMkLst>
          <pc:docMk/>
          <pc:sldMk cId="3280161835" sldId="280"/>
        </pc:sldMkLst>
      </pc:sldChg>
      <pc:sldChg chg="del">
        <pc:chgData name="Shari Bedker" userId="d257ceab-4548-4808-8783-4d418a151629" providerId="ADAL" clId="{12472371-0962-447A-9409-4AC6CF662DD3}" dt="2023-12-05T15:56:59.691" v="815" actId="47"/>
        <pc:sldMkLst>
          <pc:docMk/>
          <pc:sldMk cId="693522721" sldId="307"/>
        </pc:sldMkLst>
      </pc:sldChg>
      <pc:sldChg chg="del">
        <pc:chgData name="Shari Bedker" userId="d257ceab-4548-4808-8783-4d418a151629" providerId="ADAL" clId="{12472371-0962-447A-9409-4AC6CF662DD3}" dt="2023-12-05T15:56:52.543" v="814" actId="47"/>
        <pc:sldMkLst>
          <pc:docMk/>
          <pc:sldMk cId="361864137" sldId="313"/>
        </pc:sldMkLst>
      </pc:sldChg>
      <pc:sldChg chg="del">
        <pc:chgData name="Shari Bedker" userId="d257ceab-4548-4808-8783-4d418a151629" providerId="ADAL" clId="{12472371-0962-447A-9409-4AC6CF662DD3}" dt="2023-12-05T15:56:59.691" v="815" actId="47"/>
        <pc:sldMkLst>
          <pc:docMk/>
          <pc:sldMk cId="1126843506" sldId="314"/>
        </pc:sldMkLst>
      </pc:sldChg>
      <pc:sldChg chg="del">
        <pc:chgData name="Shari Bedker" userId="d257ceab-4548-4808-8783-4d418a151629" providerId="ADAL" clId="{12472371-0962-447A-9409-4AC6CF662DD3}" dt="2023-12-05T15:56:59.691" v="815" actId="47"/>
        <pc:sldMkLst>
          <pc:docMk/>
          <pc:sldMk cId="3916630453" sldId="315"/>
        </pc:sldMkLst>
      </pc:sldChg>
      <pc:sldChg chg="del">
        <pc:chgData name="Shari Bedker" userId="d257ceab-4548-4808-8783-4d418a151629" providerId="ADAL" clId="{12472371-0962-447A-9409-4AC6CF662DD3}" dt="2023-12-05T15:56:59.691" v="815" actId="47"/>
        <pc:sldMkLst>
          <pc:docMk/>
          <pc:sldMk cId="1910921933" sldId="316"/>
        </pc:sldMkLst>
      </pc:sldChg>
      <pc:sldChg chg="del">
        <pc:chgData name="Shari Bedker" userId="d257ceab-4548-4808-8783-4d418a151629" providerId="ADAL" clId="{12472371-0962-447A-9409-4AC6CF662DD3}" dt="2023-12-05T15:56:59.691" v="815" actId="47"/>
        <pc:sldMkLst>
          <pc:docMk/>
          <pc:sldMk cId="504154018" sldId="317"/>
        </pc:sldMkLst>
      </pc:sldChg>
      <pc:sldChg chg="del">
        <pc:chgData name="Shari Bedker" userId="d257ceab-4548-4808-8783-4d418a151629" providerId="ADAL" clId="{12472371-0962-447A-9409-4AC6CF662DD3}" dt="2023-12-05T15:56:59.691" v="815" actId="47"/>
        <pc:sldMkLst>
          <pc:docMk/>
          <pc:sldMk cId="2910400775" sldId="318"/>
        </pc:sldMkLst>
      </pc:sldChg>
      <pc:sldChg chg="del">
        <pc:chgData name="Shari Bedker" userId="d257ceab-4548-4808-8783-4d418a151629" providerId="ADAL" clId="{12472371-0962-447A-9409-4AC6CF662DD3}" dt="2023-12-05T15:56:59.691" v="815" actId="47"/>
        <pc:sldMkLst>
          <pc:docMk/>
          <pc:sldMk cId="3270451542" sldId="319"/>
        </pc:sldMkLst>
      </pc:sldChg>
      <pc:sldChg chg="del">
        <pc:chgData name="Shari Bedker" userId="d257ceab-4548-4808-8783-4d418a151629" providerId="ADAL" clId="{12472371-0962-447A-9409-4AC6CF662DD3}" dt="2023-12-04T22:07:48.296" v="22" actId="47"/>
        <pc:sldMkLst>
          <pc:docMk/>
          <pc:sldMk cId="1916788151" sldId="324"/>
        </pc:sldMkLst>
      </pc:sldChg>
      <pc:sldChg chg="modSp mod">
        <pc:chgData name="Shari Bedker" userId="d257ceab-4548-4808-8783-4d418a151629" providerId="ADAL" clId="{12472371-0962-447A-9409-4AC6CF662DD3}" dt="2023-12-05T15:37:21.722" v="570" actId="1076"/>
        <pc:sldMkLst>
          <pc:docMk/>
          <pc:sldMk cId="792418552" sldId="325"/>
        </pc:sldMkLst>
        <pc:spChg chg="mod">
          <ac:chgData name="Shari Bedker" userId="d257ceab-4548-4808-8783-4d418a151629" providerId="ADAL" clId="{12472371-0962-447A-9409-4AC6CF662DD3}" dt="2023-12-04T22:08:39.517" v="103" actId="1076"/>
          <ac:spMkLst>
            <pc:docMk/>
            <pc:sldMk cId="792418552" sldId="325"/>
            <ac:spMk id="2" creationId="{94CA1041-561B-4FFA-AF19-9F02C2E68C10}"/>
          </ac:spMkLst>
        </pc:spChg>
        <pc:spChg chg="mod">
          <ac:chgData name="Shari Bedker" userId="d257ceab-4548-4808-8783-4d418a151629" providerId="ADAL" clId="{12472371-0962-447A-9409-4AC6CF662DD3}" dt="2023-12-05T15:37:21.722" v="570" actId="1076"/>
          <ac:spMkLst>
            <pc:docMk/>
            <pc:sldMk cId="792418552" sldId="325"/>
            <ac:spMk id="6" creationId="{84B212A6-AE6E-4ED3-B4D1-18DD0EDD0D43}"/>
          </ac:spMkLst>
        </pc:spChg>
      </pc:sldChg>
      <pc:sldChg chg="add del">
        <pc:chgData name="Shari Bedker" userId="d257ceab-4548-4808-8783-4d418a151629" providerId="ADAL" clId="{12472371-0962-447A-9409-4AC6CF662DD3}" dt="2023-12-04T22:09:56.402" v="108"/>
        <pc:sldMkLst>
          <pc:docMk/>
          <pc:sldMk cId="1755741352" sldId="326"/>
        </pc:sldMkLst>
      </pc:sldChg>
      <pc:sldChg chg="add del">
        <pc:chgData name="Shari Bedker" userId="d257ceab-4548-4808-8783-4d418a151629" providerId="ADAL" clId="{12472371-0962-447A-9409-4AC6CF662DD3}" dt="2023-12-04T22:09:56.402" v="108"/>
        <pc:sldMkLst>
          <pc:docMk/>
          <pc:sldMk cId="1576992200" sldId="327"/>
        </pc:sldMkLst>
      </pc:sldChg>
      <pc:sldChg chg="add del">
        <pc:chgData name="Shari Bedker" userId="d257ceab-4548-4808-8783-4d418a151629" providerId="ADAL" clId="{12472371-0962-447A-9409-4AC6CF662DD3}" dt="2023-12-04T22:09:56.402" v="108"/>
        <pc:sldMkLst>
          <pc:docMk/>
          <pc:sldMk cId="4193238901" sldId="328"/>
        </pc:sldMkLst>
      </pc:sldChg>
      <pc:sldChg chg="add del">
        <pc:chgData name="Shari Bedker" userId="d257ceab-4548-4808-8783-4d418a151629" providerId="ADAL" clId="{12472371-0962-447A-9409-4AC6CF662DD3}" dt="2023-12-04T22:09:56.402" v="108"/>
        <pc:sldMkLst>
          <pc:docMk/>
          <pc:sldMk cId="1435971602" sldId="329"/>
        </pc:sldMkLst>
      </pc:sldChg>
      <pc:sldChg chg="del">
        <pc:chgData name="Shari Bedker" userId="d257ceab-4548-4808-8783-4d418a151629" providerId="ADAL" clId="{12472371-0962-447A-9409-4AC6CF662DD3}" dt="2023-12-05T15:54:30.999" v="660" actId="2696"/>
        <pc:sldMkLst>
          <pc:docMk/>
          <pc:sldMk cId="1462787429" sldId="330"/>
        </pc:sldMkLst>
      </pc:sldChg>
    </pc:docChg>
  </pc:docChgLst>
  <pc:docChgLst>
    <pc:chgData name="Shari Bedker" userId="0d7ec95f639b8850" providerId="LiveId" clId="{E9159589-310D-40A0-A0D9-8700BB3B5777}"/>
    <pc:docChg chg="custSel modSld">
      <pc:chgData name="Shari Bedker" userId="0d7ec95f639b8850" providerId="LiveId" clId="{E9159589-310D-40A0-A0D9-8700BB3B5777}" dt="2023-01-18T18:07:58.089" v="391" actId="20577"/>
      <pc:docMkLst>
        <pc:docMk/>
      </pc:docMkLst>
      <pc:sldChg chg="modSp mod">
        <pc:chgData name="Shari Bedker" userId="0d7ec95f639b8850" providerId="LiveId" clId="{E9159589-310D-40A0-A0D9-8700BB3B5777}" dt="2023-01-18T18:07:58.089" v="391" actId="20577"/>
        <pc:sldMkLst>
          <pc:docMk/>
          <pc:sldMk cId="3280161835" sldId="280"/>
        </pc:sldMkLst>
        <pc:spChg chg="mod">
          <ac:chgData name="Shari Bedker" userId="0d7ec95f639b8850" providerId="LiveId" clId="{E9159589-310D-40A0-A0D9-8700BB3B5777}" dt="2023-01-18T18:07:58.089" v="391" actId="20577"/>
          <ac:spMkLst>
            <pc:docMk/>
            <pc:sldMk cId="3280161835" sldId="280"/>
            <ac:spMk id="6" creationId="{84B212A6-AE6E-4ED3-B4D1-18DD0EDD0D43}"/>
          </ac:spMkLst>
        </pc:spChg>
      </pc:sldChg>
      <pc:sldChg chg="modSp mod">
        <pc:chgData name="Shari Bedker" userId="0d7ec95f639b8850" providerId="LiveId" clId="{E9159589-310D-40A0-A0D9-8700BB3B5777}" dt="2023-01-18T18:03:18.892" v="318" actId="20577"/>
        <pc:sldMkLst>
          <pc:docMk/>
          <pc:sldMk cId="2612496248" sldId="291"/>
        </pc:sldMkLst>
        <pc:spChg chg="mod">
          <ac:chgData name="Shari Bedker" userId="0d7ec95f639b8850" providerId="LiveId" clId="{E9159589-310D-40A0-A0D9-8700BB3B5777}" dt="2023-01-18T18:03:18.892" v="318" actId="20577"/>
          <ac:spMkLst>
            <pc:docMk/>
            <pc:sldMk cId="2612496248" sldId="291"/>
            <ac:spMk id="9" creationId="{58E5CD23-2D9D-470F-A81B-0390BF83D0E5}"/>
          </ac:spMkLst>
        </pc:spChg>
      </pc:sldChg>
      <pc:sldChg chg="modSp mod">
        <pc:chgData name="Shari Bedker" userId="0d7ec95f639b8850" providerId="LiveId" clId="{E9159589-310D-40A0-A0D9-8700BB3B5777}" dt="2023-01-18T18:00:00.834" v="15" actId="20577"/>
        <pc:sldMkLst>
          <pc:docMk/>
          <pc:sldMk cId="2215533227" sldId="305"/>
        </pc:sldMkLst>
        <pc:spChg chg="mod">
          <ac:chgData name="Shari Bedker" userId="0d7ec95f639b8850" providerId="LiveId" clId="{E9159589-310D-40A0-A0D9-8700BB3B5777}" dt="2023-01-18T18:00:00.834" v="15" actId="20577"/>
          <ac:spMkLst>
            <pc:docMk/>
            <pc:sldMk cId="2215533227" sldId="305"/>
            <ac:spMk id="3" creationId="{4C3BB77F-DB0D-4517-8D6B-7DC922567975}"/>
          </ac:spMkLst>
        </pc:spChg>
      </pc:sldChg>
      <pc:sldChg chg="modSp mod">
        <pc:chgData name="Shari Bedker" userId="0d7ec95f639b8850" providerId="LiveId" clId="{E9159589-310D-40A0-A0D9-8700BB3B5777}" dt="2023-01-18T18:05:36.748" v="343" actId="20577"/>
        <pc:sldMkLst>
          <pc:docMk/>
          <pc:sldMk cId="458555475" sldId="306"/>
        </pc:sldMkLst>
        <pc:spChg chg="mod">
          <ac:chgData name="Shari Bedker" userId="0d7ec95f639b8850" providerId="LiveId" clId="{E9159589-310D-40A0-A0D9-8700BB3B5777}" dt="2023-01-18T18:05:36.748" v="343" actId="20577"/>
          <ac:spMkLst>
            <pc:docMk/>
            <pc:sldMk cId="458555475" sldId="306"/>
            <ac:spMk id="3" creationId="{4310FD91-46F6-4F8F-A16A-833BDB8D9365}"/>
          </ac:spMkLst>
        </pc:spChg>
      </pc:sldChg>
      <pc:sldChg chg="modSp mod">
        <pc:chgData name="Shari Bedker" userId="0d7ec95f639b8850" providerId="LiveId" clId="{E9159589-310D-40A0-A0D9-8700BB3B5777}" dt="2023-01-18T18:03:36.224" v="340" actId="20577"/>
        <pc:sldMkLst>
          <pc:docMk/>
          <pc:sldMk cId="602702036" sldId="309"/>
        </pc:sldMkLst>
        <pc:spChg chg="mod">
          <ac:chgData name="Shari Bedker" userId="0d7ec95f639b8850" providerId="LiveId" clId="{E9159589-310D-40A0-A0D9-8700BB3B5777}" dt="2023-01-18T18:03:36.224" v="340" actId="20577"/>
          <ac:spMkLst>
            <pc:docMk/>
            <pc:sldMk cId="602702036" sldId="309"/>
            <ac:spMk id="3" creationId="{4C3BB77F-DB0D-4517-8D6B-7DC92256797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37840" cy="466434"/>
          </a:xfrm>
          <a:prstGeom prst="rect">
            <a:avLst/>
          </a:prstGeom>
        </p:spPr>
        <p:txBody>
          <a:bodyPr vert="horz" lIns="92437" tIns="46219" rIns="92437" bIns="46219" rtlCol="0"/>
          <a:lstStyle>
            <a:lvl1pPr algn="l">
              <a:defRPr sz="1200"/>
            </a:lvl1pPr>
          </a:lstStyle>
          <a:p>
            <a:endParaRPr lang="en-US"/>
          </a:p>
        </p:txBody>
      </p:sp>
      <p:sp>
        <p:nvSpPr>
          <p:cNvPr id="3" name="Date Placeholder 2"/>
          <p:cNvSpPr>
            <a:spLocks noGrp="1"/>
          </p:cNvSpPr>
          <p:nvPr>
            <p:ph type="dt" idx="1"/>
          </p:nvPr>
        </p:nvSpPr>
        <p:spPr>
          <a:xfrm>
            <a:off x="3970938" y="1"/>
            <a:ext cx="3037840" cy="466434"/>
          </a:xfrm>
          <a:prstGeom prst="rect">
            <a:avLst/>
          </a:prstGeom>
        </p:spPr>
        <p:txBody>
          <a:bodyPr vert="horz" lIns="92437" tIns="46219" rIns="92437" bIns="46219" rtlCol="0"/>
          <a:lstStyle>
            <a:lvl1pPr algn="r">
              <a:defRPr sz="1200"/>
            </a:lvl1pPr>
          </a:lstStyle>
          <a:p>
            <a:fld id="{6AF55138-01DE-44CD-AB4D-A3D05325BC55}" type="datetimeFigureOut">
              <a:rPr lang="en-US" smtClean="0"/>
              <a:t>12/11/2023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2437" tIns="46219" rIns="92437" bIns="46219" rtlCol="0" anchor="ctr"/>
          <a:lstStyle/>
          <a:p>
            <a:endParaRPr lang="en-US"/>
          </a:p>
        </p:txBody>
      </p:sp>
      <p:sp>
        <p:nvSpPr>
          <p:cNvPr id="5" name="Notes Placeholder 4"/>
          <p:cNvSpPr>
            <a:spLocks noGrp="1"/>
          </p:cNvSpPr>
          <p:nvPr>
            <p:ph type="body" sz="quarter" idx="3"/>
          </p:nvPr>
        </p:nvSpPr>
        <p:spPr>
          <a:xfrm>
            <a:off x="701041" y="4473892"/>
            <a:ext cx="5608320" cy="3660458"/>
          </a:xfrm>
          <a:prstGeom prst="rect">
            <a:avLst/>
          </a:prstGeom>
        </p:spPr>
        <p:txBody>
          <a:bodyPr vert="horz" lIns="92437" tIns="46219" rIns="92437" bIns="4621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6433"/>
          </a:xfrm>
          <a:prstGeom prst="rect">
            <a:avLst/>
          </a:prstGeom>
        </p:spPr>
        <p:txBody>
          <a:bodyPr vert="horz" lIns="92437" tIns="46219" rIns="92437" bIns="4621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8"/>
            <a:ext cx="3037840" cy="466433"/>
          </a:xfrm>
          <a:prstGeom prst="rect">
            <a:avLst/>
          </a:prstGeom>
        </p:spPr>
        <p:txBody>
          <a:bodyPr vert="horz" lIns="92437" tIns="46219" rIns="92437" bIns="46219" rtlCol="0" anchor="b"/>
          <a:lstStyle>
            <a:lvl1pPr algn="r">
              <a:defRPr sz="1200"/>
            </a:lvl1pPr>
          </a:lstStyle>
          <a:p>
            <a:fld id="{BE33E08C-5D67-4509-9356-0A3AD289D26A}" type="slidenum">
              <a:rPr lang="en-US" smtClean="0"/>
              <a:t>‹#›</a:t>
            </a:fld>
            <a:endParaRPr lang="en-US"/>
          </a:p>
        </p:txBody>
      </p:sp>
    </p:spTree>
    <p:extLst>
      <p:ext uri="{BB962C8B-B14F-4D97-AF65-F5344CB8AC3E}">
        <p14:creationId xmlns:p14="http://schemas.microsoft.com/office/powerpoint/2010/main" val="9209372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3CB9A-06A0-4862-A97B-F82C7DE9938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DC717262-88A5-497E-8B17-B15E732442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0C91FD3-3316-42E9-B2BB-8CF0D957A1C0}"/>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247AABA5-8CC0-4C25-8BFF-746F6DD08C3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FF14AE5-E48F-4A73-B227-2578B5066B57}"/>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30892844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DD5D3-166B-4A7C-88DF-F79B1555193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428BC0E-A112-4272-AB20-1E131519FD58}"/>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0133F6-4A34-42D5-972C-B27C296438C3}"/>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8A3ED5B6-1881-4D30-91D9-D8990CC7B0E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8925FD-0424-4C09-9082-A417D124CAE3}"/>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24325561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487FA0B-0B3F-434D-8524-C8165D66F19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9632C068-0350-42C9-B140-A46D6532EE72}"/>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ACD1A3-72D8-474D-8139-FB9320EA2AAC}"/>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06D11E07-74CB-4FED-86A3-4E570D0C153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09F01B3-C7AC-4295-A4AD-1FC47D1644CE}"/>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135037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E896A-1CBE-4DCC-A723-4E83C964A86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9E5EB4-0C05-42AD-B7F5-914C03A397F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6FD2437-1270-41F1-94D3-15C049BF2F96}"/>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B0274316-D3EC-4EFE-9394-2BA48EC3C5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10B2E7D-A6F7-4EBA-8A88-BB2831E7DC83}"/>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414018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3E800-E218-4807-816F-4CB919FA3AF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EF41F53-25F5-4A3A-9BD0-014418259DE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A079840-CF9F-4935-A8F9-1E7F447E901B}"/>
              </a:ext>
            </a:extLst>
          </p:cNvPr>
          <p:cNvSpPr>
            <a:spLocks noGrp="1"/>
          </p:cNvSpPr>
          <p:nvPr>
            <p:ph type="dt" sz="half" idx="10"/>
          </p:nvPr>
        </p:nvSpPr>
        <p:spPr/>
        <p:txBody>
          <a:bodyPr/>
          <a:lstStyle/>
          <a:p>
            <a:r>
              <a:rPr lang="en-US"/>
              <a:t>Updated: 9/13/2017</a:t>
            </a:r>
          </a:p>
        </p:txBody>
      </p:sp>
      <p:sp>
        <p:nvSpPr>
          <p:cNvPr id="5" name="Footer Placeholder 4">
            <a:extLst>
              <a:ext uri="{FF2B5EF4-FFF2-40B4-BE49-F238E27FC236}">
                <a16:creationId xmlns:a16="http://schemas.microsoft.com/office/drawing/2014/main" id="{BC1DBC27-7D8F-4D86-A649-BC8AAA9EE50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9A7E33-417F-481F-9720-2A226CC029EB}"/>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539640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AD243-4CBF-4964-8B8C-A8CA6EF99EC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C508A15-6911-4664-9CA6-709B53EC06D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2B7944E-1D7E-49CB-8E4D-D85D1FB824F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B4460CD-4F4D-43BF-B325-020068496062}"/>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12A956C2-CAE3-4EBC-B065-41BED9C7C0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499E40-C090-41F4-B750-7E4F0A3494A8}"/>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872542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D0E78C-A8A3-4DB4-B691-DB483EE64450}"/>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F1BCC8B-91AF-4D72-90EE-BFEB6187040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C7923228-BD63-41CF-948E-07FA048D866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0C285BC-6CE7-4B47-ACC1-9147417387D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2CDD7DBA-A9DA-4B76-B511-8FFE0313DEE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77026E3-8457-42FE-B2F9-4FDDB7E7F20F}"/>
              </a:ext>
            </a:extLst>
          </p:cNvPr>
          <p:cNvSpPr>
            <a:spLocks noGrp="1"/>
          </p:cNvSpPr>
          <p:nvPr>
            <p:ph type="dt" sz="half" idx="10"/>
          </p:nvPr>
        </p:nvSpPr>
        <p:spPr/>
        <p:txBody>
          <a:bodyPr/>
          <a:lstStyle/>
          <a:p>
            <a:r>
              <a:rPr lang="en-US"/>
              <a:t>Updated: 9/13/2017</a:t>
            </a:r>
          </a:p>
        </p:txBody>
      </p:sp>
      <p:sp>
        <p:nvSpPr>
          <p:cNvPr id="8" name="Footer Placeholder 7">
            <a:extLst>
              <a:ext uri="{FF2B5EF4-FFF2-40B4-BE49-F238E27FC236}">
                <a16:creationId xmlns:a16="http://schemas.microsoft.com/office/drawing/2014/main" id="{715AE032-CC1E-4B22-A0F5-EE9C9BB412FD}"/>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93FC3F7-86AE-41B2-9B5B-F749BB2A7E04}"/>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0303134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E3073D-ED5F-413C-BF9F-FAC48287B93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D3529BE-C87E-4CDF-B130-CEF002CB0A18}"/>
              </a:ext>
            </a:extLst>
          </p:cNvPr>
          <p:cNvSpPr>
            <a:spLocks noGrp="1"/>
          </p:cNvSpPr>
          <p:nvPr>
            <p:ph type="dt" sz="half" idx="10"/>
          </p:nvPr>
        </p:nvSpPr>
        <p:spPr/>
        <p:txBody>
          <a:bodyPr/>
          <a:lstStyle/>
          <a:p>
            <a:r>
              <a:rPr lang="en-US"/>
              <a:t>Updated: 9/13/2017</a:t>
            </a:r>
          </a:p>
        </p:txBody>
      </p:sp>
      <p:sp>
        <p:nvSpPr>
          <p:cNvPr id="4" name="Footer Placeholder 3">
            <a:extLst>
              <a:ext uri="{FF2B5EF4-FFF2-40B4-BE49-F238E27FC236}">
                <a16:creationId xmlns:a16="http://schemas.microsoft.com/office/drawing/2014/main" id="{6B689236-7501-4032-AB74-964F1C8DB2F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B767E4B-34F3-4DEF-BFE7-77C7F3B24AC9}"/>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070657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576710-A1CD-44E2-BAF9-3ABA286AE9DC}"/>
              </a:ext>
            </a:extLst>
          </p:cNvPr>
          <p:cNvSpPr>
            <a:spLocks noGrp="1"/>
          </p:cNvSpPr>
          <p:nvPr>
            <p:ph type="dt" sz="half" idx="10"/>
          </p:nvPr>
        </p:nvSpPr>
        <p:spPr/>
        <p:txBody>
          <a:bodyPr/>
          <a:lstStyle/>
          <a:p>
            <a:r>
              <a:rPr lang="en-US"/>
              <a:t>Updated: 9/13/2017</a:t>
            </a:r>
          </a:p>
        </p:txBody>
      </p:sp>
      <p:sp>
        <p:nvSpPr>
          <p:cNvPr id="3" name="Footer Placeholder 2">
            <a:extLst>
              <a:ext uri="{FF2B5EF4-FFF2-40B4-BE49-F238E27FC236}">
                <a16:creationId xmlns:a16="http://schemas.microsoft.com/office/drawing/2014/main" id="{AE5D572A-9C2E-45E2-B173-A1D1CB14BB5E}"/>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2F8176D-7D3F-4FC3-AAD5-585C2DFE9AB7}"/>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155384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09500B-E2F5-450B-88CB-A43FEFA6E2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21E4D9D-1AF8-4A97-8E6C-CE969DD914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B398870-C8AE-4BB6-9EA8-A18D7BBD9EA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2008B7A-2264-4A55-87FF-2DD397DC2E87}"/>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EA56D2BA-C2A2-4208-B07F-C0506ACE3D8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A20D76-655C-46D0-99E6-CCCBB73BA4AF}"/>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25713575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7EBF7-8BB5-46D2-9ACB-81EE345D35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0AED0E64-7C58-4800-8F46-150978ABB7A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9F6F069-FF0E-4DF9-AFB0-09729A6C70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E81708-A2D1-482C-8F74-2D0958C6972B}"/>
              </a:ext>
            </a:extLst>
          </p:cNvPr>
          <p:cNvSpPr>
            <a:spLocks noGrp="1"/>
          </p:cNvSpPr>
          <p:nvPr>
            <p:ph type="dt" sz="half" idx="10"/>
          </p:nvPr>
        </p:nvSpPr>
        <p:spPr/>
        <p:txBody>
          <a:bodyPr/>
          <a:lstStyle/>
          <a:p>
            <a:r>
              <a:rPr lang="en-US"/>
              <a:t>Updated: 9/13/2017</a:t>
            </a:r>
          </a:p>
        </p:txBody>
      </p:sp>
      <p:sp>
        <p:nvSpPr>
          <p:cNvPr id="6" name="Footer Placeholder 5">
            <a:extLst>
              <a:ext uri="{FF2B5EF4-FFF2-40B4-BE49-F238E27FC236}">
                <a16:creationId xmlns:a16="http://schemas.microsoft.com/office/drawing/2014/main" id="{2B18A93F-845B-4541-9A11-E26C1B3E0A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E10B39-917B-4F5A-8D7A-D527F0A92A88}"/>
              </a:ext>
            </a:extLst>
          </p:cNvPr>
          <p:cNvSpPr>
            <a:spLocks noGrp="1"/>
          </p:cNvSpPr>
          <p:nvPr>
            <p:ph type="sldNum" sz="quarter" idx="12"/>
          </p:nvPr>
        </p:nvSpPr>
        <p:spPr/>
        <p:txBody>
          <a:bodyPr/>
          <a:lstStyle/>
          <a:p>
            <a:fld id="{3620CA47-FB2E-4F55-AEBA-45B5B77DC040}" type="slidenum">
              <a:rPr lang="en-US" smtClean="0"/>
              <a:t>‹#›</a:t>
            </a:fld>
            <a:endParaRPr lang="en-US"/>
          </a:p>
        </p:txBody>
      </p:sp>
    </p:spTree>
    <p:extLst>
      <p:ext uri="{BB962C8B-B14F-4D97-AF65-F5344CB8AC3E}">
        <p14:creationId xmlns:p14="http://schemas.microsoft.com/office/powerpoint/2010/main" val="39687387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11593BD-30F4-41D4-9AD6-3197AF6F66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4B159DD-5E87-4FBE-AA33-69FAEB60C1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D3AB235-6237-4EF9-BCE1-33F9A3A754A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Updated: 9/13/2017</a:t>
            </a:r>
          </a:p>
        </p:txBody>
      </p:sp>
      <p:sp>
        <p:nvSpPr>
          <p:cNvPr id="5" name="Footer Placeholder 4">
            <a:extLst>
              <a:ext uri="{FF2B5EF4-FFF2-40B4-BE49-F238E27FC236}">
                <a16:creationId xmlns:a16="http://schemas.microsoft.com/office/drawing/2014/main" id="{DC68D65B-A28F-432E-9D57-0A62A41941F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1D8B25D-8708-4171-B376-F78D38C25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620CA47-FB2E-4F55-AEBA-45B5B77DC040}" type="slidenum">
              <a:rPr lang="en-US" smtClean="0"/>
              <a:t>‹#›</a:t>
            </a:fld>
            <a:endParaRPr lang="en-US"/>
          </a:p>
        </p:txBody>
      </p:sp>
    </p:spTree>
    <p:extLst>
      <p:ext uri="{BB962C8B-B14F-4D97-AF65-F5344CB8AC3E}">
        <p14:creationId xmlns:p14="http://schemas.microsoft.com/office/powerpoint/2010/main" val="14660720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1.xml.rels><?xml version="1.0" encoding="UTF-8" standalone="yes"?>
<Relationships xmlns="http://schemas.openxmlformats.org/package/2006/relationships"><Relationship Id="rId3" Type="http://schemas.openxmlformats.org/officeDocument/2006/relationships/hyperlink" Target="https://form.jotform.com/230115712314138"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12.xml.rels><?xml version="1.0" encoding="UTF-8" standalone="yes"?>
<Relationships xmlns="http://schemas.openxmlformats.org/package/2006/relationships"><Relationship Id="rId3" Type="http://schemas.openxmlformats.org/officeDocument/2006/relationships/hyperlink" Target="https://www.iwirc.com/file.cfm/12/docs/What%20Makes%20IWIRC%20Unique.pdf"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hyperlink" Target="https://form.jotform.com/222094192524150"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3.xml.rels><?xml version="1.0" encoding="UTF-8" standalone="yes"?>
<Relationships xmlns="http://schemas.openxmlformats.org/package/2006/relationships"><Relationship Id="rId3" Type="http://schemas.openxmlformats.org/officeDocument/2006/relationships/hyperlink" Target="https://form.jotform.com/222715236449155"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25.xml.rels><?xml version="1.0" encoding="UTF-8" standalone="yes"?>
<Relationships xmlns="http://schemas.openxmlformats.org/package/2006/relationships"><Relationship Id="rId3" Type="http://schemas.openxmlformats.org/officeDocument/2006/relationships/hyperlink" Target="https://www.iwirc.com/resources/documents/network-tools/network-report"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6.xml.rels><?xml version="1.0" encoding="UTF-8" standalone="yes"?>
<Relationships xmlns="http://schemas.openxmlformats.org/package/2006/relationships"><Relationship Id="rId8" Type="http://schemas.openxmlformats.org/officeDocument/2006/relationships/image" Target="../media/image4.jpg"/><Relationship Id="rId3" Type="http://schemas.openxmlformats.org/officeDocument/2006/relationships/hyperlink" Target="https://www.iwirc.com/file.cfm/3781/content/iwirc-communication-policy.pdf" TargetMode="External"/><Relationship Id="rId7" Type="http://schemas.openxmlformats.org/officeDocument/2006/relationships/image" Target="../media/image3.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2.jpg"/><Relationship Id="rId5" Type="http://schemas.openxmlformats.org/officeDocument/2006/relationships/hyperlink" Target="mailto:news@iwirc.com" TargetMode="External"/><Relationship Id="rId4" Type="http://schemas.openxmlformats.org/officeDocument/2006/relationships/hyperlink" Target="https://www.youtube.com/user/IWIRC" TargetMode="External"/><Relationship Id="rId9" Type="http://schemas.openxmlformats.org/officeDocument/2006/relationships/image" Target="../media/image5.png"/></Relationships>
</file>

<file path=ppt/slides/_rels/slide2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form.jotform.com/230025729899164" TargetMode="External"/><Relationship Id="rId7" Type="http://schemas.openxmlformats.org/officeDocument/2006/relationships/image" Target="../media/image4.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2.jpg"/><Relationship Id="rId4" Type="http://schemas.openxmlformats.org/officeDocument/2006/relationships/hyperlink" Target="https://www.iwirc.com/resources/documents/network-tools"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www.iwirc.com/file.cfm/2555/content/instructions-for-updating-network-page-content.pdf"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29.xml.rels><?xml version="1.0" encoding="UTF-8" standalone="yes"?>
<Relationships xmlns="http://schemas.openxmlformats.org/package/2006/relationships"><Relationship Id="rId3" Type="http://schemas.openxmlformats.org/officeDocument/2006/relationships/hyperlink" Target="https://www.iwirc.com/file.cfm/1464/content/photo-uploading-instructions-for-iwirc-website-to-network-pages.pdf" TargetMode="External"/><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3.jpg"/><Relationship Id="rId5" Type="http://schemas.openxmlformats.org/officeDocument/2006/relationships/image" Target="../media/image4.jp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3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4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4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45.xml.rels><?xml version="1.0" encoding="UTF-8" standalone="yes"?>
<Relationships xmlns="http://schemas.openxmlformats.org/package/2006/relationships"><Relationship Id="rId8" Type="http://schemas.openxmlformats.org/officeDocument/2006/relationships/image" Target="../media/image3.jpg"/><Relationship Id="rId3" Type="http://schemas.openxmlformats.org/officeDocument/2006/relationships/hyperlink" Target="mailto:sbedker@iwirc.com" TargetMode="External"/><Relationship Id="rId7" Type="http://schemas.openxmlformats.org/officeDocument/2006/relationships/image" Target="../media/image2.jpg"/><Relationship Id="rId2" Type="http://schemas.openxmlformats.org/officeDocument/2006/relationships/hyperlink" Target="https://www.iwirc.com/resources/documents/network-tools" TargetMode="External"/><Relationship Id="rId1" Type="http://schemas.openxmlformats.org/officeDocument/2006/relationships/slideLayout" Target="../slideLayouts/slideLayout1.xml"/><Relationship Id="rId6" Type="http://schemas.openxmlformats.org/officeDocument/2006/relationships/hyperlink" Target="mailto:mfoster@iwirc.com" TargetMode="External"/><Relationship Id="rId5" Type="http://schemas.openxmlformats.org/officeDocument/2006/relationships/hyperlink" Target="mailto:hmontgomery@iwirc.com" TargetMode="External"/><Relationship Id="rId10" Type="http://schemas.openxmlformats.org/officeDocument/2006/relationships/image" Target="../media/image5.png"/><Relationship Id="rId4" Type="http://schemas.openxmlformats.org/officeDocument/2006/relationships/hyperlink" Target="mailto:ccschnapp@iwirc.com" TargetMode="External"/><Relationship Id="rId9" Type="http://schemas.openxmlformats.org/officeDocument/2006/relationships/image" Target="../media/image4.jpg"/></Relationships>
</file>

<file path=ppt/slides/_rels/slide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8.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5.pn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g"/><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157592" y="3587733"/>
            <a:ext cx="10016543" cy="3530325"/>
          </a:xfrm>
        </p:spPr>
        <p:txBody>
          <a:bodyPr>
            <a:normAutofit/>
          </a:bodyPr>
          <a:lstStyle/>
          <a:p>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532347" y="2980605"/>
            <a:ext cx="4949505" cy="1754326"/>
          </a:xfrm>
          <a:prstGeom prst="rect">
            <a:avLst/>
          </a:prstGeom>
          <a:noFill/>
        </p:spPr>
        <p:txBody>
          <a:bodyPr wrap="square" rtlCol="0">
            <a:spAutoFit/>
          </a:bodyPr>
          <a:lstStyle/>
          <a:p>
            <a:pPr algn="ctr"/>
            <a:r>
              <a:rPr lang="en-US" sz="4800" dirty="0">
                <a:solidFill>
                  <a:srgbClr val="7030A0"/>
                </a:solidFill>
              </a:rPr>
              <a:t>Network Bootcamp</a:t>
            </a:r>
          </a:p>
          <a:p>
            <a:pPr algn="ctr"/>
            <a:r>
              <a:rPr lang="en-US" sz="1200" dirty="0">
                <a:solidFill>
                  <a:srgbClr val="7030A0"/>
                </a:solidFill>
              </a:rPr>
              <a:t>January 2024</a:t>
            </a:r>
          </a:p>
        </p:txBody>
      </p:sp>
      <p:pic>
        <p:nvPicPr>
          <p:cNvPr id="9" name="Picture 8" descr="A picture containing text, clipart&#10;&#10;Description automatically generated">
            <a:extLst>
              <a:ext uri="{FF2B5EF4-FFF2-40B4-BE49-F238E27FC236}">
                <a16:creationId xmlns:a16="http://schemas.microsoft.com/office/drawing/2014/main" id="{1CE431C5-E9BF-4AB2-8029-D2925E6FCD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3" name="Picture 12" descr="Logo, company name&#10;&#10;Description automatically generated">
            <a:extLst>
              <a:ext uri="{FF2B5EF4-FFF2-40B4-BE49-F238E27FC236}">
                <a16:creationId xmlns:a16="http://schemas.microsoft.com/office/drawing/2014/main" id="{915DB1E8-0AA3-4830-BD60-C998AFE8C1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4" name="Picture 13" descr="Logo, company name&#10;&#10;Description automatically generated">
            <a:extLst>
              <a:ext uri="{FF2B5EF4-FFF2-40B4-BE49-F238E27FC236}">
                <a16:creationId xmlns:a16="http://schemas.microsoft.com/office/drawing/2014/main" id="{8781C1DF-4F32-4259-A8EC-6D28DF9D6C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5" name="Picture 14" descr="Logo, company name&#10;&#10;Description automatically generated">
            <a:extLst>
              <a:ext uri="{FF2B5EF4-FFF2-40B4-BE49-F238E27FC236}">
                <a16:creationId xmlns:a16="http://schemas.microsoft.com/office/drawing/2014/main" id="{3EB6DA09-2195-46C2-9408-8DD4D119DE5E}"/>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634FB11-3634-4A3A-9B65-BC8C62FF41E5}"/>
              </a:ext>
            </a:extLst>
          </p:cNvPr>
          <p:cNvSpPr>
            <a:spLocks noGrp="1"/>
          </p:cNvSpPr>
          <p:nvPr>
            <p:ph type="sldNum" sz="quarter" idx="12"/>
          </p:nvPr>
        </p:nvSpPr>
        <p:spPr/>
        <p:txBody>
          <a:bodyPr/>
          <a:lstStyle/>
          <a:p>
            <a:fld id="{3620CA47-FB2E-4F55-AEBA-45B5B77DC040}" type="slidenum">
              <a:rPr lang="en-US" smtClean="0"/>
              <a:t>1</a:t>
            </a:fld>
            <a:endParaRPr lang="en-US"/>
          </a:p>
        </p:txBody>
      </p:sp>
    </p:spTree>
    <p:extLst>
      <p:ext uri="{BB962C8B-B14F-4D97-AF65-F5344CB8AC3E}">
        <p14:creationId xmlns:p14="http://schemas.microsoft.com/office/powerpoint/2010/main" val="2273298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61994" y="1676386"/>
            <a:ext cx="11542362" cy="1472456"/>
          </a:xfrm>
        </p:spPr>
        <p:txBody>
          <a:bodyPr>
            <a:normAutofit/>
          </a:bodyPr>
          <a:lstStyle/>
          <a:p>
            <a:r>
              <a:rPr lang="en-US" sz="5300" b="1" dirty="0">
                <a:solidFill>
                  <a:srgbClr val="7030A0"/>
                </a:solidFill>
              </a:rPr>
              <a:t>Expectations for Network Board Members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838200" y="3186251"/>
            <a:ext cx="11145864" cy="2554545"/>
          </a:xfrm>
          <a:prstGeom prst="rect">
            <a:avLst/>
          </a:prstGeom>
          <a:noFill/>
        </p:spPr>
        <p:txBody>
          <a:bodyPr wrap="square" rtlCol="0">
            <a:spAutoFit/>
          </a:bodyPr>
          <a:lstStyle/>
          <a:p>
            <a:pPr marL="285750" indent="-285750">
              <a:buBlip>
                <a:blip r:embed="rId2"/>
              </a:buBlip>
            </a:pPr>
            <a:r>
              <a:rPr lang="en-US" sz="2000" dirty="0"/>
              <a:t>One time Code of Conduct and Ethics declaration. </a:t>
            </a:r>
          </a:p>
          <a:p>
            <a:pPr marL="285750" indent="-285750">
              <a:buBlip>
                <a:blip r:embed="rId2"/>
              </a:buBlip>
            </a:pPr>
            <a:r>
              <a:rPr lang="en-US" sz="2000" dirty="0"/>
              <a:t>Attend in-person and virtual network board meetings.</a:t>
            </a:r>
          </a:p>
          <a:p>
            <a:pPr marL="285750" indent="-285750">
              <a:buBlip>
                <a:blip r:embed="rId2"/>
              </a:buBlip>
            </a:pPr>
            <a:r>
              <a:rPr lang="en-US" sz="2000" dirty="0"/>
              <a:t>Attend all quarterly network chair calls organized by region. </a:t>
            </a:r>
          </a:p>
          <a:p>
            <a:pPr marL="285750" indent="-285750">
              <a:buBlip>
                <a:blip r:embed="rId2"/>
              </a:buBlip>
            </a:pPr>
            <a:r>
              <a:rPr lang="en-US" sz="2000" dirty="0"/>
              <a:t>Represent the network at local, regional and international events as much as your schedule allows. </a:t>
            </a:r>
          </a:p>
          <a:p>
            <a:pPr marL="285750" indent="-285750">
              <a:buBlip>
                <a:blip r:embed="rId2"/>
              </a:buBlip>
            </a:pPr>
            <a:r>
              <a:rPr lang="en-US" sz="2000" dirty="0"/>
              <a:t>Create and/or review job descriptions and, if needed, update before yearly transition.</a:t>
            </a:r>
          </a:p>
          <a:p>
            <a:pPr marL="285750" indent="-285750">
              <a:buBlip>
                <a:blip r:embed="rId2"/>
              </a:buBlip>
            </a:pPr>
            <a:r>
              <a:rPr lang="en-US" sz="2000" dirty="0"/>
              <a:t>Encourage other network members to get involved. </a:t>
            </a:r>
          </a:p>
          <a:p>
            <a:pPr marL="285750" indent="-285750">
              <a:buBlip>
                <a:blip r:embed="rId2"/>
              </a:buBlip>
            </a:pPr>
            <a:r>
              <a:rPr lang="en-US" sz="2000" dirty="0"/>
              <a:t>Ensure a timely and complete transition.</a:t>
            </a:r>
          </a:p>
          <a:p>
            <a:pPr marL="285750" indent="-285750">
              <a:buBlip>
                <a:blip r:embed="rId2"/>
              </a:buBlip>
            </a:pPr>
            <a:r>
              <a:rPr lang="en-US" sz="2000" dirty="0"/>
              <a:t>Get involved in an IWIRC Intl Committee if you have interest in serving on the Intl Board in the future.</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10</a:t>
            </a:fld>
            <a:endParaRPr lang="en-US"/>
          </a:p>
        </p:txBody>
      </p:sp>
    </p:spTree>
    <p:extLst>
      <p:ext uri="{BB962C8B-B14F-4D97-AF65-F5344CB8AC3E}">
        <p14:creationId xmlns:p14="http://schemas.microsoft.com/office/powerpoint/2010/main" val="26759627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136286" y="2389354"/>
            <a:ext cx="8079883" cy="2079292"/>
          </a:xfrm>
        </p:spPr>
        <p:txBody>
          <a:bodyPr>
            <a:normAutofit fontScale="90000"/>
          </a:bodyPr>
          <a:lstStyle/>
          <a:p>
            <a:r>
              <a:rPr lang="en-US" sz="5300" b="1" dirty="0">
                <a:solidFill>
                  <a:srgbClr val="7030A0"/>
                </a:solidFill>
              </a:rPr>
              <a:t>Code of Conduct and Ethics</a:t>
            </a:r>
            <a:br>
              <a:rPr lang="en-US" sz="5400" dirty="0"/>
            </a:b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17524" y="1644387"/>
            <a:ext cx="803151" cy="803151"/>
          </a:xfrm>
          <a:prstGeom prst="rect">
            <a:avLst/>
          </a:prstGeom>
        </p:spPr>
      </p:pic>
      <p:sp>
        <p:nvSpPr>
          <p:cNvPr id="9" name="TextBox 8">
            <a:extLst>
              <a:ext uri="{FF2B5EF4-FFF2-40B4-BE49-F238E27FC236}">
                <a16:creationId xmlns:a16="http://schemas.microsoft.com/office/drawing/2014/main" id="{58E5CD23-2D9D-470F-A81B-0390BF83D0E5}"/>
              </a:ext>
            </a:extLst>
          </p:cNvPr>
          <p:cNvSpPr txBox="1"/>
          <p:nvPr/>
        </p:nvSpPr>
        <p:spPr>
          <a:xfrm>
            <a:off x="1865223" y="3017990"/>
            <a:ext cx="8699500" cy="3293209"/>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000" dirty="0">
                <a:solidFill>
                  <a:prstClr val="black"/>
                </a:solidFill>
                <a:latin typeface="Calibri" panose="020F0502020204030204"/>
              </a:rPr>
              <a:t>The COC (“Code of Conduct”) was developed effective 1/1/2021 to ensure that all board members recognize the importance of the collegiality and cooperation that is required to do the work of IWIRC</a:t>
            </a:r>
          </a:p>
          <a:p>
            <a:pPr marL="285750" indent="-285750">
              <a:buBlip>
                <a:blip r:embed="rId2"/>
              </a:buBlip>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Differences of </a:t>
            </a:r>
            <a:r>
              <a:rPr lang="en-US" sz="2000" dirty="0">
                <a:solidFill>
                  <a:prstClr val="black"/>
                </a:solidFill>
                <a:latin typeface="Calibri" panose="020F0502020204030204"/>
              </a:rPr>
              <a:t>opinion are valued and appreciated in accordance with the professional guidelines outlined in the COC</a:t>
            </a:r>
            <a:r>
              <a:rPr lang="en-US" sz="2000" dirty="0">
                <a:solidFill>
                  <a:prstClr val="black"/>
                </a:solidFill>
              </a:rPr>
              <a:t> </a:t>
            </a:r>
          </a:p>
          <a:p>
            <a:pPr marL="285750" indent="-285750">
              <a:buBlip>
                <a:blip r:embed="rId2"/>
              </a:buBlip>
            </a:pPr>
            <a:r>
              <a:rPr lang="en-US" sz="2000" dirty="0">
                <a:solidFill>
                  <a:prstClr val="black"/>
                </a:solidFill>
              </a:rPr>
              <a:t>Networks are required to distribute the link and IWIRC headquarters will follow up to make sure that any new network board members fulfill the requirement.</a:t>
            </a:r>
          </a:p>
          <a:p>
            <a:pPr marL="285750" indent="-285750">
              <a:buBlip>
                <a:blip r:embed="rId2"/>
              </a:buBlip>
            </a:pP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rPr>
              <a:t>Here is the link </a:t>
            </a:r>
            <a:r>
              <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hlinkClick r:id="rId3"/>
              </a:rPr>
              <a:t>https://form.jotform.com/230115712314138</a:t>
            </a:r>
            <a:r>
              <a:rPr lang="en-US" sz="2000" dirty="0">
                <a:solidFill>
                  <a:prstClr val="black"/>
                </a:solidFill>
                <a:latin typeface="Calibri" panose="020F0502020204030204"/>
              </a:rPr>
              <a:t> for network board members to complete their code of conduct form.</a:t>
            </a:r>
            <a:endParaRPr kumimoji="0" lang="en-US" sz="20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1" name="Picture 10" descr="A picture containing text, clipart&#10;&#10;Description automatically generated">
            <a:extLst>
              <a:ext uri="{FF2B5EF4-FFF2-40B4-BE49-F238E27FC236}">
                <a16:creationId xmlns:a16="http://schemas.microsoft.com/office/drawing/2014/main" id="{9FA9DEC9-C09B-478B-863D-28CB8392A5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E75B7CF-1B9F-4A37-8098-A83E1FF389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E8903EC-F4DE-41D0-8780-267989E1FDA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96F3CFD-3625-426A-983B-B5F0D7724063}"/>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09E0F54F-25C1-4CC3-8F7B-E1308D616884}"/>
              </a:ext>
            </a:extLst>
          </p:cNvPr>
          <p:cNvSpPr>
            <a:spLocks noGrp="1"/>
          </p:cNvSpPr>
          <p:nvPr>
            <p:ph type="sldNum" sz="quarter" idx="12"/>
          </p:nvPr>
        </p:nvSpPr>
        <p:spPr/>
        <p:txBody>
          <a:bodyPr/>
          <a:lstStyle/>
          <a:p>
            <a:fld id="{3620CA47-FB2E-4F55-AEBA-45B5B77DC040}" type="slidenum">
              <a:rPr lang="en-US" smtClean="0"/>
              <a:t>11</a:t>
            </a:fld>
            <a:endParaRPr lang="en-US"/>
          </a:p>
        </p:txBody>
      </p:sp>
    </p:spTree>
    <p:extLst>
      <p:ext uri="{BB962C8B-B14F-4D97-AF65-F5344CB8AC3E}">
        <p14:creationId xmlns:p14="http://schemas.microsoft.com/office/powerpoint/2010/main" val="26124962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64177" y="1776955"/>
            <a:ext cx="8663896" cy="1472456"/>
          </a:xfrm>
        </p:spPr>
        <p:txBody>
          <a:bodyPr>
            <a:normAutofit/>
          </a:bodyPr>
          <a:lstStyle/>
          <a:p>
            <a:r>
              <a:rPr lang="en-US" sz="5300" b="1" dirty="0">
                <a:solidFill>
                  <a:srgbClr val="7030A0"/>
                </a:solidFill>
              </a:rPr>
              <a:t>Benefits of Membership</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271220" y="3173752"/>
            <a:ext cx="11082580" cy="3170099"/>
          </a:xfrm>
          <a:prstGeom prst="rect">
            <a:avLst/>
          </a:prstGeom>
          <a:noFill/>
        </p:spPr>
        <p:txBody>
          <a:bodyPr wrap="square" rtlCol="0">
            <a:spAutoFit/>
          </a:bodyPr>
          <a:lstStyle/>
          <a:p>
            <a:pPr marL="285750" indent="-285750">
              <a:buBlip>
                <a:blip r:embed="rId2"/>
              </a:buBlip>
            </a:pPr>
            <a:r>
              <a:rPr lang="en-US" sz="2000" dirty="0"/>
              <a:t>IWIRC members are very faithful in referring matters to other IWIRC members.</a:t>
            </a:r>
          </a:p>
          <a:p>
            <a:pPr marL="285750" indent="-285750">
              <a:buBlip>
                <a:blip r:embed="rId2"/>
              </a:buBlip>
            </a:pPr>
            <a:r>
              <a:rPr lang="en-US" sz="2000" dirty="0"/>
              <a:t>The cost of a yearly membership is very low compared to other organizations.</a:t>
            </a:r>
          </a:p>
          <a:p>
            <a:pPr marL="285750" indent="-285750">
              <a:buBlip>
                <a:blip r:embed="rId2"/>
              </a:buBlip>
            </a:pPr>
            <a:r>
              <a:rPr lang="en-US" sz="2000" dirty="0"/>
              <a:t>IWIRC is well known for its substantive programming around the world and is a major NGO as part of the UNCITRAL Working Groups dealing with insolvency.</a:t>
            </a:r>
          </a:p>
          <a:p>
            <a:pPr marL="285750" indent="-285750">
              <a:buBlip>
                <a:blip r:embed="rId2"/>
              </a:buBlip>
            </a:pPr>
            <a:r>
              <a:rPr lang="en-US" sz="2000" dirty="0"/>
              <a:t>Because of the Network Structure, there are many opportunities for younger professionals to gain valuable board experience. </a:t>
            </a:r>
          </a:p>
          <a:p>
            <a:pPr marL="285750" indent="-285750">
              <a:buBlip>
                <a:blip r:embed="rId2"/>
              </a:buBlip>
            </a:pPr>
            <a:r>
              <a:rPr lang="en-US" sz="2000" dirty="0"/>
              <a:t>The speakers bureau is used not only by IWIRC internally but also by other organizations looking for qualified speakers on a wide range of topics.  All members have the option to input their information for this feature.</a:t>
            </a:r>
          </a:p>
          <a:p>
            <a:pPr marL="285750" indent="-285750">
              <a:buBlip>
                <a:blip r:embed="rId2"/>
              </a:buBlip>
            </a:pPr>
            <a:r>
              <a:rPr lang="en-US" sz="2000" dirty="0">
                <a:hlinkClick r:id="rId3"/>
              </a:rPr>
              <a:t>Click here for a pdf of the current membership postcard </a:t>
            </a:r>
            <a:r>
              <a:rPr lang="en-US" sz="2000" dirty="0"/>
              <a:t>for distribution </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12</a:t>
            </a:fld>
            <a:endParaRPr lang="en-US"/>
          </a:p>
        </p:txBody>
      </p:sp>
    </p:spTree>
    <p:extLst>
      <p:ext uri="{BB962C8B-B14F-4D97-AF65-F5344CB8AC3E}">
        <p14:creationId xmlns:p14="http://schemas.microsoft.com/office/powerpoint/2010/main" val="602702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64177" y="1776955"/>
            <a:ext cx="8663896" cy="1472456"/>
          </a:xfrm>
        </p:spPr>
        <p:txBody>
          <a:bodyPr>
            <a:normAutofit/>
          </a:bodyPr>
          <a:lstStyle/>
          <a:p>
            <a:r>
              <a:rPr lang="en-US" sz="5300" b="1" dirty="0">
                <a:solidFill>
                  <a:srgbClr val="7030A0"/>
                </a:solidFill>
              </a:rPr>
              <a:t>Membership FAQ’s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271220" y="3173752"/>
            <a:ext cx="11082580" cy="3477875"/>
          </a:xfrm>
          <a:prstGeom prst="rect">
            <a:avLst/>
          </a:prstGeom>
          <a:noFill/>
        </p:spPr>
        <p:txBody>
          <a:bodyPr wrap="square" rtlCol="0">
            <a:spAutoFit/>
          </a:bodyPr>
          <a:lstStyle/>
          <a:p>
            <a:pPr marL="285750" indent="-285750">
              <a:buBlip>
                <a:blip r:embed="rId2"/>
              </a:buBlip>
            </a:pPr>
            <a:r>
              <a:rPr lang="en-US" sz="2000" dirty="0"/>
              <a:t>If a member does not show up on the website, that means their membership is expired!</a:t>
            </a:r>
          </a:p>
          <a:p>
            <a:pPr marL="285750" indent="-285750">
              <a:buBlip>
                <a:blip r:embed="rId2"/>
              </a:buBlip>
            </a:pPr>
            <a:r>
              <a:rPr lang="en-US" sz="2000" dirty="0"/>
              <a:t>If a members moves to a new firm or would like to change their email address, PLEASE have them reach out to IWIRC staff to change their record rather than creating a new profile as that distorts membership data.</a:t>
            </a:r>
          </a:p>
          <a:p>
            <a:pPr marL="285750" indent="-285750">
              <a:buBlip>
                <a:blip r:embed="rId2"/>
              </a:buBlip>
            </a:pPr>
            <a:r>
              <a:rPr lang="en-US" sz="2000" dirty="0"/>
              <a:t>Renewals are sent out to members who have been expired up to 60 days and also to those with expiration dates in the next 60 days. </a:t>
            </a:r>
          </a:p>
          <a:p>
            <a:pPr marL="285750" indent="-285750">
              <a:buBlip>
                <a:blip r:embed="rId2"/>
              </a:buBlip>
            </a:pPr>
            <a:r>
              <a:rPr lang="en-US" sz="2000" dirty="0"/>
              <a:t>Renewal notices are sent out around the 15</a:t>
            </a:r>
            <a:r>
              <a:rPr lang="en-US" sz="2000" baseline="30000" dirty="0"/>
              <a:t>th</a:t>
            </a:r>
            <a:r>
              <a:rPr lang="en-US" sz="2000" dirty="0"/>
              <a:t> of each month.</a:t>
            </a:r>
          </a:p>
          <a:p>
            <a:pPr marL="285750" indent="-285750">
              <a:buBlip>
                <a:blip r:embed="rId2"/>
              </a:buBlip>
            </a:pPr>
            <a:r>
              <a:rPr lang="en-US" sz="2000" dirty="0"/>
              <a:t>Membership is based on the month joined with the last day of the month joined listed as the renewal date.</a:t>
            </a:r>
          </a:p>
          <a:p>
            <a:pPr marL="285750" indent="-285750">
              <a:buBlip>
                <a:blip r:embed="rId2"/>
              </a:buBlip>
            </a:pPr>
            <a:r>
              <a:rPr lang="en-US" sz="2000" dirty="0"/>
              <a:t>Network Chairs receive a notice when renewals have been sent out and are encouraged to follow up individually with Network members who have expired.</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13</a:t>
            </a:fld>
            <a:endParaRPr lang="en-US"/>
          </a:p>
        </p:txBody>
      </p:sp>
    </p:spTree>
    <p:extLst>
      <p:ext uri="{BB962C8B-B14F-4D97-AF65-F5344CB8AC3E}">
        <p14:creationId xmlns:p14="http://schemas.microsoft.com/office/powerpoint/2010/main" val="11802666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sz="4800" b="1" dirty="0">
                <a:solidFill>
                  <a:srgbClr val="7030A0"/>
                </a:solidFill>
              </a:rPr>
              <a:t>Governance Structure</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E59340E-C134-4A82-A350-3BB26DA72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1AB5868B-BC05-439E-B30D-EEE80F80C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46FE2270-D3C7-4C14-BFD7-C66892081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C76A4941-AF21-4F34-9291-8C20E097938A}"/>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A4E7D3C-FFB6-4BB9-9DA3-42DDB4A96281}"/>
              </a:ext>
            </a:extLst>
          </p:cNvPr>
          <p:cNvSpPr>
            <a:spLocks noGrp="1"/>
          </p:cNvSpPr>
          <p:nvPr>
            <p:ph type="sldNum" sz="quarter" idx="12"/>
          </p:nvPr>
        </p:nvSpPr>
        <p:spPr/>
        <p:txBody>
          <a:bodyPr/>
          <a:lstStyle/>
          <a:p>
            <a:fld id="{3620CA47-FB2E-4F55-AEBA-45B5B77DC040}" type="slidenum">
              <a:rPr lang="en-US" smtClean="0"/>
              <a:t>14</a:t>
            </a:fld>
            <a:endParaRPr lang="en-US"/>
          </a:p>
        </p:txBody>
      </p:sp>
    </p:spTree>
    <p:extLst>
      <p:ext uri="{BB962C8B-B14F-4D97-AF65-F5344CB8AC3E}">
        <p14:creationId xmlns:p14="http://schemas.microsoft.com/office/powerpoint/2010/main" val="3519564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 name="Picture 67">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4159783" y="4561000"/>
            <a:ext cx="1798703" cy="952856"/>
          </a:xfrm>
          <a:prstGeom prst="rect">
            <a:avLst/>
          </a:prstGeom>
        </p:spPr>
      </p:pic>
      <p:pic>
        <p:nvPicPr>
          <p:cNvPr id="3" name="Picture 2">
            <a:extLst>
              <a:ext uri="{FF2B5EF4-FFF2-40B4-BE49-F238E27FC236}">
                <a16:creationId xmlns:a16="http://schemas.microsoft.com/office/drawing/2014/main" id="{117A9E29-F7FD-47F1-991A-C92B44D27631}"/>
              </a:ext>
            </a:extLst>
          </p:cNvPr>
          <p:cNvPicPr>
            <a:picLocks noChangeAspect="1"/>
          </p:cNvPicPr>
          <p:nvPr/>
        </p:nvPicPr>
        <p:blipFill>
          <a:blip r:embed="rId2"/>
          <a:stretch>
            <a:fillRect/>
          </a:stretch>
        </p:blipFill>
        <p:spPr>
          <a:xfrm>
            <a:off x="7976669" y="2513961"/>
            <a:ext cx="1828959" cy="896190"/>
          </a:xfrm>
          <a:prstGeom prst="rect">
            <a:avLst/>
          </a:prstGeom>
        </p:spPr>
      </p:pic>
      <p:pic>
        <p:nvPicPr>
          <p:cNvPr id="15" name="Picture 14">
            <a:extLst>
              <a:ext uri="{FF2B5EF4-FFF2-40B4-BE49-F238E27FC236}">
                <a16:creationId xmlns:a16="http://schemas.microsoft.com/office/drawing/2014/main" id="{15DFBA0B-9AD7-4DCC-A1B8-204E6CD91E6D}"/>
              </a:ext>
            </a:extLst>
          </p:cNvPr>
          <p:cNvPicPr>
            <a:picLocks noChangeAspect="1"/>
          </p:cNvPicPr>
          <p:nvPr/>
        </p:nvPicPr>
        <p:blipFill>
          <a:blip r:embed="rId2"/>
          <a:stretch>
            <a:fillRect/>
          </a:stretch>
        </p:blipFill>
        <p:spPr>
          <a:xfrm>
            <a:off x="2211929" y="3534240"/>
            <a:ext cx="1828959" cy="896190"/>
          </a:xfrm>
          <a:prstGeom prst="rect">
            <a:avLst/>
          </a:prstGeom>
        </p:spPr>
      </p:pic>
      <p:pic>
        <p:nvPicPr>
          <p:cNvPr id="64" name="Picture 63">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9959366" y="3529940"/>
            <a:ext cx="1798703" cy="896190"/>
          </a:xfrm>
          <a:prstGeom prst="rect">
            <a:avLst/>
          </a:prstGeom>
        </p:spPr>
      </p:pic>
      <p:pic>
        <p:nvPicPr>
          <p:cNvPr id="8" name="Picture 7">
            <a:extLst>
              <a:ext uri="{FF2B5EF4-FFF2-40B4-BE49-F238E27FC236}">
                <a16:creationId xmlns:a16="http://schemas.microsoft.com/office/drawing/2014/main" id="{98A784CA-6A9A-4792-959B-970A96C8EECE}"/>
              </a:ext>
            </a:extLst>
          </p:cNvPr>
          <p:cNvPicPr>
            <a:picLocks noChangeAspect="1"/>
          </p:cNvPicPr>
          <p:nvPr/>
        </p:nvPicPr>
        <p:blipFill>
          <a:blip r:embed="rId2"/>
          <a:stretch>
            <a:fillRect/>
          </a:stretch>
        </p:blipFill>
        <p:spPr>
          <a:xfrm>
            <a:off x="6084904" y="3550409"/>
            <a:ext cx="1747293" cy="856174"/>
          </a:xfrm>
          <a:prstGeom prst="rect">
            <a:avLst/>
          </a:prstGeom>
        </p:spPr>
      </p:pic>
      <p:pic>
        <p:nvPicPr>
          <p:cNvPr id="62" name="Picture 61">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4134111" y="2513961"/>
            <a:ext cx="1828960" cy="896190"/>
          </a:xfrm>
          <a:prstGeom prst="rect">
            <a:avLst/>
          </a:prstGeom>
        </p:spPr>
      </p:pic>
      <p:pic>
        <p:nvPicPr>
          <p:cNvPr id="61" name="Picture 60">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2231589" y="2499801"/>
            <a:ext cx="1828800" cy="911186"/>
          </a:xfrm>
          <a:prstGeom prst="rect">
            <a:avLst/>
          </a:prstGeom>
        </p:spPr>
      </p:pic>
      <p:sp>
        <p:nvSpPr>
          <p:cNvPr id="4" name="TextBox 3">
            <a:extLst>
              <a:ext uri="{FF2B5EF4-FFF2-40B4-BE49-F238E27FC236}">
                <a16:creationId xmlns:a16="http://schemas.microsoft.com/office/drawing/2014/main" id="{69198593-9955-4E7F-80BE-4F7A7B298106}"/>
              </a:ext>
            </a:extLst>
          </p:cNvPr>
          <p:cNvSpPr txBox="1"/>
          <p:nvPr/>
        </p:nvSpPr>
        <p:spPr>
          <a:xfrm>
            <a:off x="3545032" y="245036"/>
            <a:ext cx="3797963" cy="400110"/>
          </a:xfrm>
          <a:prstGeom prst="rect">
            <a:avLst/>
          </a:prstGeom>
          <a:noFill/>
        </p:spPr>
        <p:txBody>
          <a:bodyPr wrap="none" rtlCol="0">
            <a:spAutoFit/>
          </a:bodyPr>
          <a:lstStyle/>
          <a:p>
            <a:r>
              <a:rPr lang="en-US" sz="2000" b="1" dirty="0"/>
              <a:t>IWIRC Governance Structure 2024</a:t>
            </a:r>
          </a:p>
        </p:txBody>
      </p:sp>
      <p:sp>
        <p:nvSpPr>
          <p:cNvPr id="5" name="TextBox 4">
            <a:extLst>
              <a:ext uri="{FF2B5EF4-FFF2-40B4-BE49-F238E27FC236}">
                <a16:creationId xmlns:a16="http://schemas.microsoft.com/office/drawing/2014/main" id="{FBD54C3C-976D-42DB-B615-660D3C8A2F04}"/>
              </a:ext>
            </a:extLst>
          </p:cNvPr>
          <p:cNvSpPr txBox="1"/>
          <p:nvPr/>
        </p:nvSpPr>
        <p:spPr>
          <a:xfrm>
            <a:off x="284072" y="653916"/>
            <a:ext cx="1982659" cy="338554"/>
          </a:xfrm>
          <a:prstGeom prst="rect">
            <a:avLst/>
          </a:prstGeom>
          <a:noFill/>
        </p:spPr>
        <p:txBody>
          <a:bodyPr wrap="none" rtlCol="0">
            <a:spAutoFit/>
          </a:bodyPr>
          <a:lstStyle/>
          <a:p>
            <a:r>
              <a:rPr lang="en-US" sz="1600" b="1" dirty="0"/>
              <a:t>Executive Committee</a:t>
            </a:r>
          </a:p>
        </p:txBody>
      </p:sp>
      <p:sp>
        <p:nvSpPr>
          <p:cNvPr id="7" name="TextBox 6">
            <a:extLst>
              <a:ext uri="{FF2B5EF4-FFF2-40B4-BE49-F238E27FC236}">
                <a16:creationId xmlns:a16="http://schemas.microsoft.com/office/drawing/2014/main" id="{E93D35F2-2DA1-4D7A-AC11-2635C62F36C3}"/>
              </a:ext>
            </a:extLst>
          </p:cNvPr>
          <p:cNvSpPr txBox="1"/>
          <p:nvPr/>
        </p:nvSpPr>
        <p:spPr>
          <a:xfrm>
            <a:off x="7787438" y="954130"/>
            <a:ext cx="1828800" cy="896112"/>
          </a:xfrm>
          <a:prstGeom prst="rect">
            <a:avLst/>
          </a:prstGeom>
          <a:solidFill>
            <a:schemeClr val="accent6">
              <a:lumMod val="40000"/>
              <a:lumOff val="60000"/>
            </a:schemeClr>
          </a:solidFill>
        </p:spPr>
        <p:txBody>
          <a:bodyPr wrap="square" rtlCol="0">
            <a:spAutoFit/>
          </a:bodyPr>
          <a:lstStyle/>
          <a:p>
            <a:pPr algn="ctr"/>
            <a:endParaRPr lang="en-US" sz="1100" b="1" dirty="0"/>
          </a:p>
          <a:p>
            <a:endParaRPr lang="en-US" sz="1100" dirty="0"/>
          </a:p>
        </p:txBody>
      </p:sp>
      <p:sp>
        <p:nvSpPr>
          <p:cNvPr id="12" name="TextBox 11">
            <a:extLst>
              <a:ext uri="{FF2B5EF4-FFF2-40B4-BE49-F238E27FC236}">
                <a16:creationId xmlns:a16="http://schemas.microsoft.com/office/drawing/2014/main" id="{F88DD6CC-AFA1-463C-969E-14397454CCE6}"/>
              </a:ext>
            </a:extLst>
          </p:cNvPr>
          <p:cNvSpPr txBox="1"/>
          <p:nvPr/>
        </p:nvSpPr>
        <p:spPr>
          <a:xfrm>
            <a:off x="9727864" y="944498"/>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13" name="TextBox 12">
            <a:extLst>
              <a:ext uri="{FF2B5EF4-FFF2-40B4-BE49-F238E27FC236}">
                <a16:creationId xmlns:a16="http://schemas.microsoft.com/office/drawing/2014/main" id="{F8D2C0C5-3C28-40AA-B7A5-6A0E7535FA62}"/>
              </a:ext>
            </a:extLst>
          </p:cNvPr>
          <p:cNvSpPr txBox="1"/>
          <p:nvPr/>
        </p:nvSpPr>
        <p:spPr>
          <a:xfrm>
            <a:off x="235931" y="1966046"/>
            <a:ext cx="2314031" cy="338554"/>
          </a:xfrm>
          <a:prstGeom prst="rect">
            <a:avLst/>
          </a:prstGeom>
          <a:noFill/>
        </p:spPr>
        <p:txBody>
          <a:bodyPr wrap="none" rtlCol="0">
            <a:spAutoFit/>
          </a:bodyPr>
          <a:lstStyle/>
          <a:p>
            <a:pPr algn="ctr"/>
            <a:r>
              <a:rPr lang="en-US" sz="1600" b="1" dirty="0"/>
              <a:t>Management Committee</a:t>
            </a:r>
          </a:p>
        </p:txBody>
      </p:sp>
      <p:sp>
        <p:nvSpPr>
          <p:cNvPr id="14" name="TextBox 13">
            <a:extLst>
              <a:ext uri="{FF2B5EF4-FFF2-40B4-BE49-F238E27FC236}">
                <a16:creationId xmlns:a16="http://schemas.microsoft.com/office/drawing/2014/main" id="{E152DD03-90C8-4715-9E63-D694287E1738}"/>
              </a:ext>
            </a:extLst>
          </p:cNvPr>
          <p:cNvSpPr txBox="1"/>
          <p:nvPr/>
        </p:nvSpPr>
        <p:spPr>
          <a:xfrm>
            <a:off x="6057025" y="2525058"/>
            <a:ext cx="1825428" cy="897622"/>
          </a:xfrm>
          <a:prstGeom prst="rect">
            <a:avLst/>
          </a:prstGeom>
          <a:solidFill>
            <a:srgbClr val="CC99FF"/>
          </a:solidFill>
        </p:spPr>
        <p:txBody>
          <a:bodyPr wrap="square" rtlCol="0">
            <a:spAutoFit/>
          </a:bodyPr>
          <a:lstStyle/>
          <a:p>
            <a:endParaRPr lang="en-US" dirty="0"/>
          </a:p>
        </p:txBody>
      </p:sp>
      <p:sp>
        <p:nvSpPr>
          <p:cNvPr id="16" name="TextBox 15">
            <a:extLst>
              <a:ext uri="{FF2B5EF4-FFF2-40B4-BE49-F238E27FC236}">
                <a16:creationId xmlns:a16="http://schemas.microsoft.com/office/drawing/2014/main" id="{5996CFD6-775E-426A-A5AF-477928F43467}"/>
              </a:ext>
            </a:extLst>
          </p:cNvPr>
          <p:cNvSpPr txBox="1"/>
          <p:nvPr/>
        </p:nvSpPr>
        <p:spPr>
          <a:xfrm>
            <a:off x="4126876" y="3543758"/>
            <a:ext cx="1843430" cy="911637"/>
          </a:xfrm>
          <a:prstGeom prst="rect">
            <a:avLst/>
          </a:prstGeom>
          <a:solidFill>
            <a:srgbClr val="CC99FF"/>
          </a:solidFill>
          <a:ln w="57150">
            <a:solidFill>
              <a:schemeClr val="bg1"/>
            </a:solidFill>
          </a:ln>
        </p:spPr>
        <p:txBody>
          <a:bodyPr wrap="square" rtlCol="0">
            <a:spAutoFit/>
          </a:bodyPr>
          <a:lstStyle/>
          <a:p>
            <a:endParaRPr lang="en-US" dirty="0"/>
          </a:p>
        </p:txBody>
      </p:sp>
      <p:sp>
        <p:nvSpPr>
          <p:cNvPr id="17" name="TextBox 16">
            <a:extLst>
              <a:ext uri="{FF2B5EF4-FFF2-40B4-BE49-F238E27FC236}">
                <a16:creationId xmlns:a16="http://schemas.microsoft.com/office/drawing/2014/main" id="{425CE465-8E59-4C5A-B23D-C9E46C3A90CB}"/>
              </a:ext>
            </a:extLst>
          </p:cNvPr>
          <p:cNvSpPr txBox="1"/>
          <p:nvPr/>
        </p:nvSpPr>
        <p:spPr>
          <a:xfrm>
            <a:off x="7965162" y="3513162"/>
            <a:ext cx="1825428" cy="897622"/>
          </a:xfrm>
          <a:prstGeom prst="rect">
            <a:avLst/>
          </a:prstGeom>
          <a:solidFill>
            <a:srgbClr val="CC99FF"/>
          </a:solidFill>
        </p:spPr>
        <p:txBody>
          <a:bodyPr wrap="square" rtlCol="0">
            <a:spAutoFit/>
          </a:bodyPr>
          <a:lstStyle/>
          <a:p>
            <a:endParaRPr lang="en-US" dirty="0"/>
          </a:p>
        </p:txBody>
      </p:sp>
      <p:sp>
        <p:nvSpPr>
          <p:cNvPr id="21" name="TextBox 20">
            <a:extLst>
              <a:ext uri="{FF2B5EF4-FFF2-40B4-BE49-F238E27FC236}">
                <a16:creationId xmlns:a16="http://schemas.microsoft.com/office/drawing/2014/main" id="{4C6F9A14-06A5-4085-B5DE-24F62B5CB5ED}"/>
              </a:ext>
            </a:extLst>
          </p:cNvPr>
          <p:cNvSpPr txBox="1"/>
          <p:nvPr/>
        </p:nvSpPr>
        <p:spPr>
          <a:xfrm>
            <a:off x="2160996" y="4531376"/>
            <a:ext cx="1868512" cy="1005840"/>
          </a:xfrm>
          <a:prstGeom prst="rect">
            <a:avLst/>
          </a:prstGeom>
          <a:solidFill>
            <a:srgbClr val="CC99FF"/>
          </a:solidFill>
          <a:ln w="76200">
            <a:solidFill>
              <a:schemeClr val="bg1"/>
            </a:solidFill>
          </a:ln>
        </p:spPr>
        <p:txBody>
          <a:bodyPr wrap="square" rtlCol="0">
            <a:spAutoFit/>
          </a:bodyPr>
          <a:lstStyle/>
          <a:p>
            <a:endParaRPr lang="en-US" dirty="0"/>
          </a:p>
        </p:txBody>
      </p:sp>
      <p:sp>
        <p:nvSpPr>
          <p:cNvPr id="22" name="TextBox 21">
            <a:extLst>
              <a:ext uri="{FF2B5EF4-FFF2-40B4-BE49-F238E27FC236}">
                <a16:creationId xmlns:a16="http://schemas.microsoft.com/office/drawing/2014/main" id="{8E4A84C0-0C73-4933-959D-A68820EBE22C}"/>
              </a:ext>
            </a:extLst>
          </p:cNvPr>
          <p:cNvSpPr txBox="1"/>
          <p:nvPr/>
        </p:nvSpPr>
        <p:spPr>
          <a:xfrm>
            <a:off x="261455" y="5585766"/>
            <a:ext cx="1828800" cy="897622"/>
          </a:xfrm>
          <a:prstGeom prst="rect">
            <a:avLst/>
          </a:prstGeom>
          <a:solidFill>
            <a:srgbClr val="CC99FF"/>
          </a:solidFill>
        </p:spPr>
        <p:txBody>
          <a:bodyPr wrap="square" rtlCol="0">
            <a:spAutoFit/>
          </a:bodyPr>
          <a:lstStyle/>
          <a:p>
            <a:endParaRPr lang="en-US" dirty="0"/>
          </a:p>
        </p:txBody>
      </p:sp>
      <p:sp>
        <p:nvSpPr>
          <p:cNvPr id="26" name="TextBox 25">
            <a:extLst>
              <a:ext uri="{FF2B5EF4-FFF2-40B4-BE49-F238E27FC236}">
                <a16:creationId xmlns:a16="http://schemas.microsoft.com/office/drawing/2014/main" id="{B7DD0BC0-058C-4519-9CA6-F8821923BE9D}"/>
              </a:ext>
            </a:extLst>
          </p:cNvPr>
          <p:cNvSpPr txBox="1"/>
          <p:nvPr/>
        </p:nvSpPr>
        <p:spPr>
          <a:xfrm>
            <a:off x="226163" y="961374"/>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27" name="TextBox 26">
            <a:extLst>
              <a:ext uri="{FF2B5EF4-FFF2-40B4-BE49-F238E27FC236}">
                <a16:creationId xmlns:a16="http://schemas.microsoft.com/office/drawing/2014/main" id="{CB3201DF-E6E0-4494-8B61-1B6D6637FCA1}"/>
              </a:ext>
            </a:extLst>
          </p:cNvPr>
          <p:cNvSpPr txBox="1"/>
          <p:nvPr/>
        </p:nvSpPr>
        <p:spPr>
          <a:xfrm>
            <a:off x="2148455" y="961374"/>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28" name="TextBox 27">
            <a:extLst>
              <a:ext uri="{FF2B5EF4-FFF2-40B4-BE49-F238E27FC236}">
                <a16:creationId xmlns:a16="http://schemas.microsoft.com/office/drawing/2014/main" id="{437E9857-E5B5-4E59-9C4C-7C6E39675E44}"/>
              </a:ext>
            </a:extLst>
          </p:cNvPr>
          <p:cNvSpPr txBox="1"/>
          <p:nvPr/>
        </p:nvSpPr>
        <p:spPr>
          <a:xfrm>
            <a:off x="4016449" y="946006"/>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29" name="TextBox 28">
            <a:extLst>
              <a:ext uri="{FF2B5EF4-FFF2-40B4-BE49-F238E27FC236}">
                <a16:creationId xmlns:a16="http://schemas.microsoft.com/office/drawing/2014/main" id="{C92AD275-E81F-4144-8481-D02FCAEF49BE}"/>
              </a:ext>
            </a:extLst>
          </p:cNvPr>
          <p:cNvSpPr txBox="1"/>
          <p:nvPr/>
        </p:nvSpPr>
        <p:spPr>
          <a:xfrm>
            <a:off x="5926205" y="970532"/>
            <a:ext cx="1825428" cy="897622"/>
          </a:xfrm>
          <a:prstGeom prst="rect">
            <a:avLst/>
          </a:prstGeom>
          <a:solidFill>
            <a:schemeClr val="accent6">
              <a:lumMod val="40000"/>
              <a:lumOff val="60000"/>
            </a:schemeClr>
          </a:solidFill>
        </p:spPr>
        <p:txBody>
          <a:bodyPr wrap="square" rtlCol="0">
            <a:spAutoFit/>
          </a:bodyPr>
          <a:lstStyle/>
          <a:p>
            <a:endParaRPr lang="en-US" dirty="0"/>
          </a:p>
        </p:txBody>
      </p:sp>
      <p:sp>
        <p:nvSpPr>
          <p:cNvPr id="30" name="TextBox 29">
            <a:extLst>
              <a:ext uri="{FF2B5EF4-FFF2-40B4-BE49-F238E27FC236}">
                <a16:creationId xmlns:a16="http://schemas.microsoft.com/office/drawing/2014/main" id="{557447D4-8119-49C1-A4DD-8E07DC1B97B4}"/>
              </a:ext>
            </a:extLst>
          </p:cNvPr>
          <p:cNvSpPr txBox="1"/>
          <p:nvPr/>
        </p:nvSpPr>
        <p:spPr>
          <a:xfrm>
            <a:off x="185963" y="1023977"/>
            <a:ext cx="1880776" cy="738664"/>
          </a:xfrm>
          <a:prstGeom prst="rect">
            <a:avLst/>
          </a:prstGeom>
          <a:noFill/>
        </p:spPr>
        <p:txBody>
          <a:bodyPr wrap="square" rtlCol="0">
            <a:spAutoFit/>
          </a:bodyPr>
          <a:lstStyle/>
          <a:p>
            <a:pPr algn="ctr"/>
            <a:r>
              <a:rPr lang="en-US" sz="1400" b="1" dirty="0"/>
              <a:t>Chair</a:t>
            </a:r>
          </a:p>
          <a:p>
            <a:pPr algn="ctr"/>
            <a:r>
              <a:rPr lang="en-US" sz="1400" b="1" dirty="0"/>
              <a:t>Karen Fellowes</a:t>
            </a:r>
            <a:br>
              <a:rPr lang="en-US" sz="1400" b="1" dirty="0"/>
            </a:br>
            <a:r>
              <a:rPr lang="en-US" sz="1400" b="1" dirty="0"/>
              <a:t>(Western Canada)</a:t>
            </a:r>
          </a:p>
        </p:txBody>
      </p:sp>
      <p:sp>
        <p:nvSpPr>
          <p:cNvPr id="31" name="TextBox 30">
            <a:extLst>
              <a:ext uri="{FF2B5EF4-FFF2-40B4-BE49-F238E27FC236}">
                <a16:creationId xmlns:a16="http://schemas.microsoft.com/office/drawing/2014/main" id="{BCD453B2-A93B-4EC7-99B3-FB6DFA11DF4D}"/>
              </a:ext>
            </a:extLst>
          </p:cNvPr>
          <p:cNvSpPr txBox="1"/>
          <p:nvPr/>
        </p:nvSpPr>
        <p:spPr>
          <a:xfrm>
            <a:off x="2135020" y="1060548"/>
            <a:ext cx="1880776" cy="738664"/>
          </a:xfrm>
          <a:prstGeom prst="rect">
            <a:avLst/>
          </a:prstGeom>
          <a:noFill/>
        </p:spPr>
        <p:txBody>
          <a:bodyPr wrap="square" rtlCol="0">
            <a:spAutoFit/>
          </a:bodyPr>
          <a:lstStyle/>
          <a:p>
            <a:pPr algn="ctr"/>
            <a:r>
              <a:rPr lang="en-US" sz="1400" b="1" dirty="0"/>
              <a:t>Vice Chair</a:t>
            </a:r>
          </a:p>
          <a:p>
            <a:pPr algn="ctr"/>
            <a:r>
              <a:rPr lang="en-US" sz="1400" b="1" dirty="0"/>
              <a:t>Evelyn Meltzer</a:t>
            </a:r>
          </a:p>
          <a:p>
            <a:pPr algn="ctr"/>
            <a:r>
              <a:rPr lang="en-US" sz="1400" b="1" dirty="0"/>
              <a:t>(Delaware)</a:t>
            </a:r>
          </a:p>
        </p:txBody>
      </p:sp>
      <p:sp>
        <p:nvSpPr>
          <p:cNvPr id="32" name="TextBox 31">
            <a:extLst>
              <a:ext uri="{FF2B5EF4-FFF2-40B4-BE49-F238E27FC236}">
                <a16:creationId xmlns:a16="http://schemas.microsoft.com/office/drawing/2014/main" id="{E28A25B6-BBF1-40D5-9F72-E71A4BB66D5B}"/>
              </a:ext>
            </a:extLst>
          </p:cNvPr>
          <p:cNvSpPr txBox="1"/>
          <p:nvPr/>
        </p:nvSpPr>
        <p:spPr>
          <a:xfrm>
            <a:off x="4004169" y="1024271"/>
            <a:ext cx="1880776" cy="738664"/>
          </a:xfrm>
          <a:prstGeom prst="rect">
            <a:avLst/>
          </a:prstGeom>
          <a:noFill/>
        </p:spPr>
        <p:txBody>
          <a:bodyPr wrap="square" rtlCol="0">
            <a:spAutoFit/>
          </a:bodyPr>
          <a:lstStyle/>
          <a:p>
            <a:pPr algn="ctr"/>
            <a:r>
              <a:rPr lang="en-US" sz="1400" b="1" dirty="0"/>
              <a:t>Secretary</a:t>
            </a:r>
          </a:p>
          <a:p>
            <a:pPr algn="ctr"/>
            <a:r>
              <a:rPr lang="en-US" sz="1400" b="1" dirty="0"/>
              <a:t>Eloise Matsui</a:t>
            </a:r>
            <a:br>
              <a:rPr lang="en-US" sz="1400" b="1" dirty="0"/>
            </a:br>
            <a:r>
              <a:rPr lang="en-US" sz="1400" b="1" dirty="0"/>
              <a:t>(Hong Kong)</a:t>
            </a:r>
          </a:p>
        </p:txBody>
      </p:sp>
      <p:sp>
        <p:nvSpPr>
          <p:cNvPr id="33" name="TextBox 32">
            <a:extLst>
              <a:ext uri="{FF2B5EF4-FFF2-40B4-BE49-F238E27FC236}">
                <a16:creationId xmlns:a16="http://schemas.microsoft.com/office/drawing/2014/main" id="{A4F23BF2-61B7-4A4E-A28B-A6BE843416F1}"/>
              </a:ext>
            </a:extLst>
          </p:cNvPr>
          <p:cNvSpPr txBox="1"/>
          <p:nvPr/>
        </p:nvSpPr>
        <p:spPr>
          <a:xfrm>
            <a:off x="5917789" y="1054643"/>
            <a:ext cx="1880776" cy="738664"/>
          </a:xfrm>
          <a:prstGeom prst="rect">
            <a:avLst/>
          </a:prstGeom>
          <a:noFill/>
        </p:spPr>
        <p:txBody>
          <a:bodyPr wrap="square" rtlCol="0">
            <a:spAutoFit/>
          </a:bodyPr>
          <a:lstStyle/>
          <a:p>
            <a:pPr algn="ctr"/>
            <a:r>
              <a:rPr lang="en-US" sz="1400" b="1" dirty="0"/>
              <a:t>Finance Director</a:t>
            </a:r>
          </a:p>
          <a:p>
            <a:pPr algn="ctr"/>
            <a:r>
              <a:rPr lang="en-US" sz="1400" b="1" dirty="0"/>
              <a:t>Tara Schellhorn</a:t>
            </a:r>
          </a:p>
          <a:p>
            <a:pPr algn="ctr"/>
            <a:r>
              <a:rPr lang="en-US" sz="1400" b="1" dirty="0"/>
              <a:t>(New Jersey)</a:t>
            </a:r>
          </a:p>
        </p:txBody>
      </p:sp>
      <p:sp>
        <p:nvSpPr>
          <p:cNvPr id="35" name="TextBox 34">
            <a:extLst>
              <a:ext uri="{FF2B5EF4-FFF2-40B4-BE49-F238E27FC236}">
                <a16:creationId xmlns:a16="http://schemas.microsoft.com/office/drawing/2014/main" id="{B084A5B4-9BBF-4D70-8A3F-C585B8F8F11A}"/>
              </a:ext>
            </a:extLst>
          </p:cNvPr>
          <p:cNvSpPr txBox="1"/>
          <p:nvPr/>
        </p:nvSpPr>
        <p:spPr>
          <a:xfrm>
            <a:off x="9687757" y="1050011"/>
            <a:ext cx="1880776" cy="738664"/>
          </a:xfrm>
          <a:prstGeom prst="rect">
            <a:avLst/>
          </a:prstGeom>
          <a:noFill/>
        </p:spPr>
        <p:txBody>
          <a:bodyPr wrap="square" rtlCol="0">
            <a:spAutoFit/>
          </a:bodyPr>
          <a:lstStyle/>
          <a:p>
            <a:pPr algn="ctr"/>
            <a:r>
              <a:rPr lang="en-US" sz="1400" b="1"/>
              <a:t>Past Chair </a:t>
            </a:r>
            <a:br>
              <a:rPr lang="en-US" sz="1400" b="1"/>
            </a:br>
            <a:r>
              <a:rPr lang="en-US" sz="1400" b="1"/>
              <a:t>Margie </a:t>
            </a:r>
            <a:r>
              <a:rPr lang="en-US" sz="1400" b="1" dirty="0"/>
              <a:t>Kaufman</a:t>
            </a:r>
          </a:p>
          <a:p>
            <a:pPr algn="ctr"/>
            <a:r>
              <a:rPr lang="en-US" sz="1400" b="1" dirty="0"/>
              <a:t>(New England)</a:t>
            </a:r>
          </a:p>
        </p:txBody>
      </p:sp>
      <p:sp>
        <p:nvSpPr>
          <p:cNvPr id="36" name="TextBox 35">
            <a:extLst>
              <a:ext uri="{FF2B5EF4-FFF2-40B4-BE49-F238E27FC236}">
                <a16:creationId xmlns:a16="http://schemas.microsoft.com/office/drawing/2014/main" id="{8BAF9AC2-0E78-4C57-8900-3872AB66FB9F}"/>
              </a:ext>
            </a:extLst>
          </p:cNvPr>
          <p:cNvSpPr txBox="1"/>
          <p:nvPr/>
        </p:nvSpPr>
        <p:spPr>
          <a:xfrm>
            <a:off x="2203512" y="2483329"/>
            <a:ext cx="1880776" cy="954107"/>
          </a:xfrm>
          <a:prstGeom prst="rect">
            <a:avLst/>
          </a:prstGeom>
          <a:noFill/>
        </p:spPr>
        <p:txBody>
          <a:bodyPr wrap="square" rtlCol="0">
            <a:spAutoFit/>
          </a:bodyPr>
          <a:lstStyle/>
          <a:p>
            <a:pPr algn="ctr"/>
            <a:r>
              <a:rPr lang="en-US" sz="1400" b="1" dirty="0"/>
              <a:t>Asia Networks Director </a:t>
            </a:r>
          </a:p>
          <a:p>
            <a:pPr algn="ctr"/>
            <a:r>
              <a:rPr lang="en-US" sz="1400" b="1" dirty="0" err="1"/>
              <a:t>Maneesha</a:t>
            </a:r>
            <a:r>
              <a:rPr lang="en-US" sz="1400" b="1" dirty="0"/>
              <a:t> </a:t>
            </a:r>
            <a:r>
              <a:rPr lang="en-US" sz="1400" b="1" dirty="0" err="1"/>
              <a:t>Dhir</a:t>
            </a:r>
            <a:r>
              <a:rPr lang="en-US" sz="1400" b="1" dirty="0"/>
              <a:t> </a:t>
            </a:r>
          </a:p>
          <a:p>
            <a:pPr algn="ctr"/>
            <a:r>
              <a:rPr lang="en-US" sz="1400" b="1" dirty="0"/>
              <a:t>(India)</a:t>
            </a:r>
          </a:p>
        </p:txBody>
      </p:sp>
      <p:sp>
        <p:nvSpPr>
          <p:cNvPr id="38" name="TextBox 37">
            <a:extLst>
              <a:ext uri="{FF2B5EF4-FFF2-40B4-BE49-F238E27FC236}">
                <a16:creationId xmlns:a16="http://schemas.microsoft.com/office/drawing/2014/main" id="{D68CD99A-8532-4DB4-BAFA-E097080D3757}"/>
              </a:ext>
            </a:extLst>
          </p:cNvPr>
          <p:cNvSpPr txBox="1"/>
          <p:nvPr/>
        </p:nvSpPr>
        <p:spPr>
          <a:xfrm>
            <a:off x="7970473" y="2491959"/>
            <a:ext cx="1880776" cy="954107"/>
          </a:xfrm>
          <a:prstGeom prst="rect">
            <a:avLst/>
          </a:prstGeom>
          <a:noFill/>
        </p:spPr>
        <p:txBody>
          <a:bodyPr wrap="square" rtlCol="0">
            <a:spAutoFit/>
          </a:bodyPr>
          <a:lstStyle/>
          <a:p>
            <a:pPr algn="ctr"/>
            <a:r>
              <a:rPr lang="en-US" sz="1400" b="1" dirty="0"/>
              <a:t>Europe Networks Director Rebecca Hume </a:t>
            </a:r>
          </a:p>
          <a:p>
            <a:pPr algn="ctr"/>
            <a:r>
              <a:rPr lang="en-US" sz="1400" b="1" dirty="0"/>
              <a:t>(London)</a:t>
            </a:r>
          </a:p>
        </p:txBody>
      </p:sp>
      <p:sp>
        <p:nvSpPr>
          <p:cNvPr id="39" name="TextBox 38">
            <a:extLst>
              <a:ext uri="{FF2B5EF4-FFF2-40B4-BE49-F238E27FC236}">
                <a16:creationId xmlns:a16="http://schemas.microsoft.com/office/drawing/2014/main" id="{7EF7FADE-45AD-4BA2-A809-5E58180CCCB3}"/>
              </a:ext>
            </a:extLst>
          </p:cNvPr>
          <p:cNvSpPr txBox="1"/>
          <p:nvPr/>
        </p:nvSpPr>
        <p:spPr>
          <a:xfrm>
            <a:off x="6066346" y="3519654"/>
            <a:ext cx="1833509" cy="1169551"/>
          </a:xfrm>
          <a:prstGeom prst="rect">
            <a:avLst/>
          </a:prstGeom>
          <a:noFill/>
        </p:spPr>
        <p:txBody>
          <a:bodyPr wrap="square" rtlCol="0">
            <a:spAutoFit/>
          </a:bodyPr>
          <a:lstStyle/>
          <a:p>
            <a:pPr algn="ctr"/>
            <a:r>
              <a:rPr lang="en-US" sz="1400" b="1" dirty="0"/>
              <a:t>U.S. Networks</a:t>
            </a:r>
          </a:p>
          <a:p>
            <a:pPr algn="ctr"/>
            <a:r>
              <a:rPr lang="en-US" sz="1400" b="1" dirty="0"/>
              <a:t> Co-Directors </a:t>
            </a:r>
          </a:p>
          <a:p>
            <a:pPr algn="ctr"/>
            <a:r>
              <a:rPr lang="en-US" sz="1400" b="1" dirty="0"/>
              <a:t>Anne </a:t>
            </a:r>
            <a:r>
              <a:rPr lang="en-US" sz="1400" b="1" dirty="0" err="1"/>
              <a:t>Vanderkamp</a:t>
            </a:r>
            <a:endParaRPr lang="en-US" sz="1400" b="1" dirty="0"/>
          </a:p>
          <a:p>
            <a:pPr algn="ctr"/>
            <a:r>
              <a:rPr lang="en-US" sz="1400" b="1" dirty="0"/>
              <a:t>(Chicago)</a:t>
            </a:r>
          </a:p>
          <a:p>
            <a:pPr algn="ctr"/>
            <a:endParaRPr lang="en-US" sz="1400" b="1" dirty="0"/>
          </a:p>
        </p:txBody>
      </p:sp>
      <p:sp>
        <p:nvSpPr>
          <p:cNvPr id="42" name="TextBox 41">
            <a:extLst>
              <a:ext uri="{FF2B5EF4-FFF2-40B4-BE49-F238E27FC236}">
                <a16:creationId xmlns:a16="http://schemas.microsoft.com/office/drawing/2014/main" id="{8D147F5C-3835-42C7-BF71-44D2C6ED1DC0}"/>
              </a:ext>
            </a:extLst>
          </p:cNvPr>
          <p:cNvSpPr txBox="1"/>
          <p:nvPr/>
        </p:nvSpPr>
        <p:spPr>
          <a:xfrm>
            <a:off x="2162312" y="4560375"/>
            <a:ext cx="1941239" cy="1169551"/>
          </a:xfrm>
          <a:prstGeom prst="rect">
            <a:avLst/>
          </a:prstGeom>
          <a:noFill/>
        </p:spPr>
        <p:txBody>
          <a:bodyPr wrap="square" rtlCol="0">
            <a:spAutoFit/>
          </a:bodyPr>
          <a:lstStyle/>
          <a:p>
            <a:pPr algn="ctr"/>
            <a:r>
              <a:rPr lang="en-US" sz="1400" b="1" dirty="0"/>
              <a:t>Co-Member Services Director</a:t>
            </a:r>
          </a:p>
          <a:p>
            <a:pPr algn="ctr"/>
            <a:r>
              <a:rPr lang="en-US" sz="1400" b="1" dirty="0" err="1"/>
              <a:t>Stuti</a:t>
            </a:r>
            <a:r>
              <a:rPr lang="en-US" sz="1400" b="1" dirty="0"/>
              <a:t> Jain</a:t>
            </a:r>
          </a:p>
          <a:p>
            <a:pPr algn="ctr"/>
            <a:r>
              <a:rPr lang="en-US" sz="1400" b="1" dirty="0"/>
              <a:t>(Singapore)</a:t>
            </a:r>
          </a:p>
          <a:p>
            <a:pPr algn="ctr"/>
            <a:endParaRPr lang="en-US" sz="1400" b="1" dirty="0"/>
          </a:p>
        </p:txBody>
      </p:sp>
      <p:sp>
        <p:nvSpPr>
          <p:cNvPr id="43" name="TextBox 42">
            <a:extLst>
              <a:ext uri="{FF2B5EF4-FFF2-40B4-BE49-F238E27FC236}">
                <a16:creationId xmlns:a16="http://schemas.microsoft.com/office/drawing/2014/main" id="{B595D60F-5F88-4FAF-A79E-6B59F1EE11C0}"/>
              </a:ext>
            </a:extLst>
          </p:cNvPr>
          <p:cNvSpPr txBox="1"/>
          <p:nvPr/>
        </p:nvSpPr>
        <p:spPr>
          <a:xfrm>
            <a:off x="235931" y="5585766"/>
            <a:ext cx="1899089" cy="954107"/>
          </a:xfrm>
          <a:prstGeom prst="rect">
            <a:avLst/>
          </a:prstGeom>
          <a:noFill/>
        </p:spPr>
        <p:txBody>
          <a:bodyPr wrap="square" rtlCol="0">
            <a:spAutoFit/>
          </a:bodyPr>
          <a:lstStyle/>
          <a:p>
            <a:pPr algn="ctr"/>
            <a:r>
              <a:rPr lang="en-US" sz="1400" b="1" dirty="0"/>
              <a:t>U.S. Program Committee Co-Director </a:t>
            </a:r>
          </a:p>
          <a:p>
            <a:pPr algn="ctr"/>
            <a:r>
              <a:rPr lang="en-US" sz="1400" b="1" dirty="0"/>
              <a:t> Kim Brown</a:t>
            </a:r>
          </a:p>
          <a:p>
            <a:pPr algn="ctr"/>
            <a:r>
              <a:rPr lang="en-US" sz="1400" b="1" dirty="0"/>
              <a:t>(Delaware)</a:t>
            </a:r>
          </a:p>
        </p:txBody>
      </p:sp>
      <p:sp>
        <p:nvSpPr>
          <p:cNvPr id="45" name="TextBox 44">
            <a:extLst>
              <a:ext uri="{FF2B5EF4-FFF2-40B4-BE49-F238E27FC236}">
                <a16:creationId xmlns:a16="http://schemas.microsoft.com/office/drawing/2014/main" id="{2D3EE176-B13F-412C-8D42-B23231436BCD}"/>
              </a:ext>
            </a:extLst>
          </p:cNvPr>
          <p:cNvSpPr txBox="1"/>
          <p:nvPr/>
        </p:nvSpPr>
        <p:spPr>
          <a:xfrm>
            <a:off x="320330" y="2176868"/>
            <a:ext cx="939567" cy="261610"/>
          </a:xfrm>
          <a:prstGeom prst="rect">
            <a:avLst/>
          </a:prstGeom>
          <a:noFill/>
        </p:spPr>
        <p:txBody>
          <a:bodyPr wrap="square" rtlCol="0">
            <a:spAutoFit/>
          </a:bodyPr>
          <a:lstStyle/>
          <a:p>
            <a:pPr algn="ctr"/>
            <a:r>
              <a:rPr lang="en-US" sz="1100" dirty="0"/>
              <a:t>*non-voting</a:t>
            </a:r>
          </a:p>
        </p:txBody>
      </p:sp>
      <p:sp>
        <p:nvSpPr>
          <p:cNvPr id="47" name="Date Placeholder 46">
            <a:extLst>
              <a:ext uri="{FF2B5EF4-FFF2-40B4-BE49-F238E27FC236}">
                <a16:creationId xmlns:a16="http://schemas.microsoft.com/office/drawing/2014/main" id="{D4B726DE-648A-4FD6-81DF-E7EEF1667E98}"/>
              </a:ext>
            </a:extLst>
          </p:cNvPr>
          <p:cNvSpPr>
            <a:spLocks noGrp="1"/>
          </p:cNvSpPr>
          <p:nvPr>
            <p:ph type="dt" sz="half" idx="10"/>
          </p:nvPr>
        </p:nvSpPr>
        <p:spPr>
          <a:xfrm>
            <a:off x="320330" y="6466787"/>
            <a:ext cx="2743200" cy="365125"/>
          </a:xfrm>
        </p:spPr>
        <p:txBody>
          <a:bodyPr/>
          <a:lstStyle/>
          <a:p>
            <a:fld id="{E665284F-20CD-4481-A5D8-0962E7B14E81}" type="datetime1">
              <a:rPr lang="en-US" smtClean="0"/>
              <a:t>12/11/2023</a:t>
            </a:fld>
            <a:endParaRPr lang="en-US" dirty="0"/>
          </a:p>
        </p:txBody>
      </p:sp>
      <p:sp>
        <p:nvSpPr>
          <p:cNvPr id="50" name="TextBox 49">
            <a:extLst>
              <a:ext uri="{FF2B5EF4-FFF2-40B4-BE49-F238E27FC236}">
                <a16:creationId xmlns:a16="http://schemas.microsoft.com/office/drawing/2014/main" id="{5E09B155-5A55-41A3-9480-B74557D9F481}"/>
              </a:ext>
            </a:extLst>
          </p:cNvPr>
          <p:cNvSpPr txBox="1"/>
          <p:nvPr/>
        </p:nvSpPr>
        <p:spPr>
          <a:xfrm>
            <a:off x="2209691" y="5574457"/>
            <a:ext cx="1825428" cy="897622"/>
          </a:xfrm>
          <a:prstGeom prst="rect">
            <a:avLst/>
          </a:prstGeom>
          <a:solidFill>
            <a:srgbClr val="CC99FF"/>
          </a:solidFill>
        </p:spPr>
        <p:txBody>
          <a:bodyPr wrap="square" rtlCol="0">
            <a:spAutoFit/>
          </a:bodyPr>
          <a:lstStyle/>
          <a:p>
            <a:endParaRPr lang="en-US" dirty="0"/>
          </a:p>
        </p:txBody>
      </p:sp>
      <p:sp>
        <p:nvSpPr>
          <p:cNvPr id="51" name="TextBox 50">
            <a:extLst>
              <a:ext uri="{FF2B5EF4-FFF2-40B4-BE49-F238E27FC236}">
                <a16:creationId xmlns:a16="http://schemas.microsoft.com/office/drawing/2014/main" id="{68C1B5C1-A4E3-49FE-A8F3-71D4216457BB}"/>
              </a:ext>
            </a:extLst>
          </p:cNvPr>
          <p:cNvSpPr txBox="1"/>
          <p:nvPr/>
        </p:nvSpPr>
        <p:spPr>
          <a:xfrm>
            <a:off x="2135020" y="5562846"/>
            <a:ext cx="2045066" cy="954107"/>
          </a:xfrm>
          <a:prstGeom prst="rect">
            <a:avLst/>
          </a:prstGeom>
          <a:noFill/>
        </p:spPr>
        <p:txBody>
          <a:bodyPr wrap="square" rtlCol="0">
            <a:spAutoFit/>
          </a:bodyPr>
          <a:lstStyle/>
          <a:p>
            <a:pPr algn="ctr"/>
            <a:r>
              <a:rPr lang="en-US" sz="1400" b="1" dirty="0"/>
              <a:t>U.S. Program </a:t>
            </a:r>
          </a:p>
          <a:p>
            <a:pPr algn="ctr"/>
            <a:r>
              <a:rPr lang="en-US" sz="1400" b="1" dirty="0"/>
              <a:t>Committee Co-Director</a:t>
            </a:r>
          </a:p>
          <a:p>
            <a:pPr algn="ctr"/>
            <a:r>
              <a:rPr lang="en-US" sz="1400" b="1" dirty="0" err="1"/>
              <a:t>Solymar</a:t>
            </a:r>
            <a:r>
              <a:rPr lang="en-US" sz="1400" b="1" dirty="0"/>
              <a:t> Castillo</a:t>
            </a:r>
          </a:p>
          <a:p>
            <a:pPr algn="ctr"/>
            <a:r>
              <a:rPr lang="en-US" sz="1400" b="1" dirty="0"/>
              <a:t>(Puerto Rico)</a:t>
            </a:r>
          </a:p>
        </p:txBody>
      </p:sp>
      <p:pic>
        <p:nvPicPr>
          <p:cNvPr id="2" name="Picture 1">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287603" y="2491959"/>
            <a:ext cx="1825428" cy="896112"/>
          </a:xfrm>
          <a:prstGeom prst="rect">
            <a:avLst/>
          </a:prstGeom>
        </p:spPr>
      </p:pic>
      <p:pic>
        <p:nvPicPr>
          <p:cNvPr id="6" name="Picture 5">
            <a:extLst>
              <a:ext uri="{FF2B5EF4-FFF2-40B4-BE49-F238E27FC236}">
                <a16:creationId xmlns:a16="http://schemas.microsoft.com/office/drawing/2014/main" id="{600C430A-C5D7-4010-A250-3D94E562107C}"/>
              </a:ext>
            </a:extLst>
          </p:cNvPr>
          <p:cNvPicPr>
            <a:picLocks noChangeAspect="1"/>
          </p:cNvPicPr>
          <p:nvPr/>
        </p:nvPicPr>
        <p:blipFill>
          <a:blip r:embed="rId2"/>
          <a:stretch>
            <a:fillRect/>
          </a:stretch>
        </p:blipFill>
        <p:spPr>
          <a:xfrm>
            <a:off x="9909234" y="2526490"/>
            <a:ext cx="1828959" cy="896190"/>
          </a:xfrm>
          <a:prstGeom prst="rect">
            <a:avLst/>
          </a:prstGeom>
        </p:spPr>
      </p:pic>
      <p:pic>
        <p:nvPicPr>
          <p:cNvPr id="9" name="Picture 8">
            <a:extLst>
              <a:ext uri="{FF2B5EF4-FFF2-40B4-BE49-F238E27FC236}">
                <a16:creationId xmlns:a16="http://schemas.microsoft.com/office/drawing/2014/main" id="{0F2AB7DA-53B0-481C-8097-7C6C98E5B10B}"/>
              </a:ext>
            </a:extLst>
          </p:cNvPr>
          <p:cNvPicPr>
            <a:picLocks noChangeAspect="1"/>
          </p:cNvPicPr>
          <p:nvPr/>
        </p:nvPicPr>
        <p:blipFill>
          <a:blip r:embed="rId2"/>
          <a:stretch>
            <a:fillRect/>
          </a:stretch>
        </p:blipFill>
        <p:spPr>
          <a:xfrm>
            <a:off x="284072" y="3543758"/>
            <a:ext cx="1828959" cy="896190"/>
          </a:xfrm>
          <a:prstGeom prst="rect">
            <a:avLst/>
          </a:prstGeom>
        </p:spPr>
      </p:pic>
      <p:sp>
        <p:nvSpPr>
          <p:cNvPr id="11" name="Rectangle 10">
            <a:extLst>
              <a:ext uri="{FF2B5EF4-FFF2-40B4-BE49-F238E27FC236}">
                <a16:creationId xmlns:a16="http://schemas.microsoft.com/office/drawing/2014/main" id="{EFE3C71D-ADE9-4F1D-B014-8A9E6AFF3176}"/>
              </a:ext>
            </a:extLst>
          </p:cNvPr>
          <p:cNvSpPr/>
          <p:nvPr/>
        </p:nvSpPr>
        <p:spPr>
          <a:xfrm>
            <a:off x="454167" y="2478340"/>
            <a:ext cx="1735324" cy="954107"/>
          </a:xfrm>
          <a:prstGeom prst="rect">
            <a:avLst/>
          </a:prstGeom>
        </p:spPr>
        <p:txBody>
          <a:bodyPr wrap="square">
            <a:spAutoFit/>
          </a:bodyPr>
          <a:lstStyle/>
          <a:p>
            <a:pPr algn="ctr"/>
            <a:r>
              <a:rPr lang="en-US" sz="1400" b="1" dirty="0"/>
              <a:t>Asia Regional Director</a:t>
            </a:r>
          </a:p>
          <a:p>
            <a:pPr algn="ctr"/>
            <a:r>
              <a:rPr lang="en-US" sz="1400" b="1" dirty="0"/>
              <a:t>Aisling Dwyer </a:t>
            </a:r>
          </a:p>
          <a:p>
            <a:pPr algn="ctr"/>
            <a:r>
              <a:rPr lang="en-US" sz="1400" b="1" dirty="0"/>
              <a:t>(Hong Kong)</a:t>
            </a:r>
          </a:p>
        </p:txBody>
      </p:sp>
      <p:sp>
        <p:nvSpPr>
          <p:cNvPr id="49" name="TextBox 48">
            <a:extLst>
              <a:ext uri="{FF2B5EF4-FFF2-40B4-BE49-F238E27FC236}">
                <a16:creationId xmlns:a16="http://schemas.microsoft.com/office/drawing/2014/main" id="{3B552DCD-916F-45A6-87D2-F1D12F4C2429}"/>
              </a:ext>
            </a:extLst>
          </p:cNvPr>
          <p:cNvSpPr txBox="1"/>
          <p:nvPr/>
        </p:nvSpPr>
        <p:spPr>
          <a:xfrm>
            <a:off x="4156578" y="2513961"/>
            <a:ext cx="1880776" cy="1138773"/>
          </a:xfrm>
          <a:prstGeom prst="rect">
            <a:avLst/>
          </a:prstGeom>
          <a:noFill/>
        </p:spPr>
        <p:txBody>
          <a:bodyPr wrap="square" rtlCol="0">
            <a:spAutoFit/>
          </a:bodyPr>
          <a:lstStyle/>
          <a:p>
            <a:pPr algn="ctr"/>
            <a:r>
              <a:rPr lang="en-US" sz="1400" b="1" dirty="0"/>
              <a:t>Canada Regional Director </a:t>
            </a:r>
          </a:p>
          <a:p>
            <a:pPr algn="ctr"/>
            <a:r>
              <a:rPr lang="en-US" sz="1400" b="1" dirty="0"/>
              <a:t>Deborah </a:t>
            </a:r>
            <a:r>
              <a:rPr lang="en-US" sz="1400" b="1" dirty="0" err="1"/>
              <a:t>Hornbostel</a:t>
            </a:r>
            <a:r>
              <a:rPr lang="en-US" sz="1400" b="1" dirty="0"/>
              <a:t> </a:t>
            </a:r>
          </a:p>
          <a:p>
            <a:pPr algn="ctr"/>
            <a:r>
              <a:rPr lang="en-US" sz="1400" b="1" dirty="0"/>
              <a:t>(Ontario)</a:t>
            </a:r>
          </a:p>
          <a:p>
            <a:pPr algn="ctr"/>
            <a:endParaRPr lang="en-US" sz="1200" dirty="0"/>
          </a:p>
        </p:txBody>
      </p:sp>
      <p:sp>
        <p:nvSpPr>
          <p:cNvPr id="52" name="TextBox 51">
            <a:extLst>
              <a:ext uri="{FF2B5EF4-FFF2-40B4-BE49-F238E27FC236}">
                <a16:creationId xmlns:a16="http://schemas.microsoft.com/office/drawing/2014/main" id="{9CA1D4D9-5F1E-4DA6-B217-4CD20D8A5798}"/>
              </a:ext>
            </a:extLst>
          </p:cNvPr>
          <p:cNvSpPr txBox="1"/>
          <p:nvPr/>
        </p:nvSpPr>
        <p:spPr>
          <a:xfrm>
            <a:off x="6071571" y="2491959"/>
            <a:ext cx="1880776" cy="1138773"/>
          </a:xfrm>
          <a:prstGeom prst="rect">
            <a:avLst/>
          </a:prstGeom>
          <a:noFill/>
          <a:ln w="57150">
            <a:noFill/>
          </a:ln>
        </p:spPr>
        <p:txBody>
          <a:bodyPr wrap="square" rtlCol="0">
            <a:spAutoFit/>
          </a:bodyPr>
          <a:lstStyle/>
          <a:p>
            <a:pPr algn="ctr"/>
            <a:r>
              <a:rPr lang="en-US" sz="1400" b="1" dirty="0"/>
              <a:t>Caribbean Regional Director </a:t>
            </a:r>
          </a:p>
          <a:p>
            <a:pPr algn="ctr"/>
            <a:r>
              <a:rPr lang="en-US" sz="1400" b="1" dirty="0"/>
              <a:t>Grainne King</a:t>
            </a:r>
          </a:p>
          <a:p>
            <a:pPr algn="ctr"/>
            <a:r>
              <a:rPr lang="en-US" sz="1400" b="1" dirty="0"/>
              <a:t>(Cayman Islands)</a:t>
            </a:r>
          </a:p>
          <a:p>
            <a:pPr algn="ctr"/>
            <a:endParaRPr lang="en-US" sz="1200" dirty="0"/>
          </a:p>
        </p:txBody>
      </p:sp>
      <p:sp>
        <p:nvSpPr>
          <p:cNvPr id="53" name="TextBox 52">
            <a:extLst>
              <a:ext uri="{FF2B5EF4-FFF2-40B4-BE49-F238E27FC236}">
                <a16:creationId xmlns:a16="http://schemas.microsoft.com/office/drawing/2014/main" id="{0443FDBD-1B52-4E1E-B11C-5FEAE5690AAB}"/>
              </a:ext>
            </a:extLst>
          </p:cNvPr>
          <p:cNvSpPr txBox="1"/>
          <p:nvPr/>
        </p:nvSpPr>
        <p:spPr>
          <a:xfrm>
            <a:off x="9959366" y="2502788"/>
            <a:ext cx="1743775" cy="1138773"/>
          </a:xfrm>
          <a:prstGeom prst="rect">
            <a:avLst/>
          </a:prstGeom>
          <a:noFill/>
          <a:ln w="57150">
            <a:noFill/>
          </a:ln>
        </p:spPr>
        <p:txBody>
          <a:bodyPr wrap="square" rtlCol="0">
            <a:spAutoFit/>
          </a:bodyPr>
          <a:lstStyle/>
          <a:p>
            <a:pPr algn="ctr"/>
            <a:r>
              <a:rPr lang="en-US" sz="1400" b="1" dirty="0"/>
              <a:t>Europe Regional Director </a:t>
            </a:r>
          </a:p>
          <a:p>
            <a:pPr algn="ctr"/>
            <a:r>
              <a:rPr lang="en-US" sz="1400" b="1" dirty="0"/>
              <a:t>Gemma Freeman</a:t>
            </a:r>
          </a:p>
          <a:p>
            <a:pPr algn="ctr"/>
            <a:r>
              <a:rPr lang="en-US" sz="1400" b="1" dirty="0"/>
              <a:t>(Ireland)</a:t>
            </a:r>
          </a:p>
          <a:p>
            <a:pPr algn="ctr"/>
            <a:endParaRPr lang="en-US" sz="1200" dirty="0"/>
          </a:p>
        </p:txBody>
      </p:sp>
      <p:sp>
        <p:nvSpPr>
          <p:cNvPr id="54" name="TextBox 53">
            <a:extLst>
              <a:ext uri="{FF2B5EF4-FFF2-40B4-BE49-F238E27FC236}">
                <a16:creationId xmlns:a16="http://schemas.microsoft.com/office/drawing/2014/main" id="{0E15F953-9461-4FC6-9FC5-BFADD3D87679}"/>
              </a:ext>
            </a:extLst>
          </p:cNvPr>
          <p:cNvSpPr txBox="1"/>
          <p:nvPr/>
        </p:nvSpPr>
        <p:spPr>
          <a:xfrm>
            <a:off x="2222560" y="3488920"/>
            <a:ext cx="1853683" cy="1138773"/>
          </a:xfrm>
          <a:prstGeom prst="rect">
            <a:avLst/>
          </a:prstGeom>
          <a:noFill/>
        </p:spPr>
        <p:txBody>
          <a:bodyPr wrap="square" rtlCol="0">
            <a:spAutoFit/>
          </a:bodyPr>
          <a:lstStyle/>
          <a:p>
            <a:pPr algn="ctr"/>
            <a:r>
              <a:rPr lang="en-US" sz="1400" b="1" dirty="0"/>
              <a:t>Latin America Regional Director </a:t>
            </a:r>
          </a:p>
          <a:p>
            <a:pPr algn="ctr"/>
            <a:r>
              <a:rPr lang="en-US" sz="1400" b="1" dirty="0"/>
              <a:t>Beatriz </a:t>
            </a:r>
            <a:r>
              <a:rPr lang="en-US" sz="1400" b="1" dirty="0" err="1"/>
              <a:t>Faneca</a:t>
            </a:r>
            <a:endParaRPr lang="en-US" sz="1400" b="1" dirty="0"/>
          </a:p>
          <a:p>
            <a:pPr algn="ctr"/>
            <a:r>
              <a:rPr lang="en-US" sz="1400" b="1" dirty="0"/>
              <a:t>(Brazil)</a:t>
            </a:r>
          </a:p>
          <a:p>
            <a:pPr algn="ctr"/>
            <a:endParaRPr lang="en-US" sz="1200" dirty="0"/>
          </a:p>
        </p:txBody>
      </p:sp>
      <p:sp>
        <p:nvSpPr>
          <p:cNvPr id="55" name="TextBox 54">
            <a:extLst>
              <a:ext uri="{FF2B5EF4-FFF2-40B4-BE49-F238E27FC236}">
                <a16:creationId xmlns:a16="http://schemas.microsoft.com/office/drawing/2014/main" id="{954F5E3F-4DF1-4F7C-8990-0AC6F26B08C0}"/>
              </a:ext>
            </a:extLst>
          </p:cNvPr>
          <p:cNvSpPr txBox="1"/>
          <p:nvPr/>
        </p:nvSpPr>
        <p:spPr>
          <a:xfrm>
            <a:off x="278872" y="3514798"/>
            <a:ext cx="1943688" cy="954107"/>
          </a:xfrm>
          <a:prstGeom prst="rect">
            <a:avLst/>
          </a:prstGeom>
          <a:noFill/>
        </p:spPr>
        <p:txBody>
          <a:bodyPr wrap="square" rtlCol="0">
            <a:spAutoFit/>
          </a:bodyPr>
          <a:lstStyle/>
          <a:p>
            <a:pPr algn="ctr"/>
            <a:r>
              <a:rPr lang="en-US" sz="1400" b="1" dirty="0"/>
              <a:t>Global Networks Director  </a:t>
            </a:r>
            <a:endParaRPr lang="en-US" sz="1400" dirty="0"/>
          </a:p>
          <a:p>
            <a:pPr algn="ctr"/>
            <a:r>
              <a:rPr lang="en-US" sz="1400" b="1" dirty="0"/>
              <a:t>Blanche Zelmanovich </a:t>
            </a:r>
          </a:p>
          <a:p>
            <a:pPr algn="ctr"/>
            <a:r>
              <a:rPr lang="en-US" sz="1400" b="1" dirty="0"/>
              <a:t>(New York)</a:t>
            </a:r>
          </a:p>
        </p:txBody>
      </p:sp>
      <p:sp>
        <p:nvSpPr>
          <p:cNvPr id="56" name="TextBox 55">
            <a:extLst>
              <a:ext uri="{FF2B5EF4-FFF2-40B4-BE49-F238E27FC236}">
                <a16:creationId xmlns:a16="http://schemas.microsoft.com/office/drawing/2014/main" id="{3687C733-0D1C-4602-8E42-257B7EBBCBB4}"/>
              </a:ext>
            </a:extLst>
          </p:cNvPr>
          <p:cNvSpPr txBox="1"/>
          <p:nvPr/>
        </p:nvSpPr>
        <p:spPr>
          <a:xfrm>
            <a:off x="7972471" y="4571913"/>
            <a:ext cx="1878778" cy="954107"/>
          </a:xfrm>
          <a:prstGeom prst="rect">
            <a:avLst/>
          </a:prstGeom>
          <a:solidFill>
            <a:srgbClr val="CC99FF"/>
          </a:solidFill>
        </p:spPr>
        <p:txBody>
          <a:bodyPr wrap="square" rtlCol="0">
            <a:spAutoFit/>
          </a:bodyPr>
          <a:lstStyle/>
          <a:p>
            <a:pPr algn="ctr"/>
            <a:r>
              <a:rPr lang="en-US" sz="1400" b="1" spc="-70" dirty="0"/>
              <a:t>New Network &amp; Regional Development Co-Director</a:t>
            </a:r>
          </a:p>
          <a:p>
            <a:pPr algn="ctr"/>
            <a:r>
              <a:rPr lang="en-US" sz="1400" b="1" spc="-70" dirty="0"/>
              <a:t>Margot </a:t>
            </a:r>
            <a:r>
              <a:rPr lang="en-US" sz="1400" b="1" spc="-70" dirty="0" err="1"/>
              <a:t>MacIniss</a:t>
            </a:r>
            <a:endParaRPr lang="en-US" sz="1400" b="1" spc="-70" dirty="0"/>
          </a:p>
          <a:p>
            <a:pPr algn="ctr"/>
            <a:r>
              <a:rPr lang="en-US" sz="1400" b="1" spc="-70" dirty="0"/>
              <a:t>(Cayman Islands)</a:t>
            </a:r>
            <a:endParaRPr lang="en-US" sz="1400" spc="-70" dirty="0"/>
          </a:p>
        </p:txBody>
      </p:sp>
      <p:sp>
        <p:nvSpPr>
          <p:cNvPr id="59" name="TextBox 58">
            <a:extLst>
              <a:ext uri="{FF2B5EF4-FFF2-40B4-BE49-F238E27FC236}">
                <a16:creationId xmlns:a16="http://schemas.microsoft.com/office/drawing/2014/main" id="{6952F341-17B6-4052-B2A0-85E1F4E1BB2B}"/>
              </a:ext>
            </a:extLst>
          </p:cNvPr>
          <p:cNvSpPr txBox="1"/>
          <p:nvPr/>
        </p:nvSpPr>
        <p:spPr>
          <a:xfrm>
            <a:off x="4159783" y="5577529"/>
            <a:ext cx="1797584" cy="954107"/>
          </a:xfrm>
          <a:prstGeom prst="rect">
            <a:avLst/>
          </a:prstGeom>
          <a:solidFill>
            <a:srgbClr val="CC99FF"/>
          </a:solidFill>
          <a:ln w="57150">
            <a:noFill/>
          </a:ln>
        </p:spPr>
        <p:txBody>
          <a:bodyPr wrap="square" rtlCol="0">
            <a:spAutoFit/>
          </a:bodyPr>
          <a:lstStyle/>
          <a:p>
            <a:pPr algn="ctr"/>
            <a:r>
              <a:rPr lang="en-US" sz="1400" b="1" spc="-70" dirty="0"/>
              <a:t>Diversity &amp; Inclusion </a:t>
            </a:r>
          </a:p>
          <a:p>
            <a:pPr algn="ctr"/>
            <a:r>
              <a:rPr lang="en-US" sz="1400" b="1" spc="-70" dirty="0"/>
              <a:t>Co-Director</a:t>
            </a:r>
          </a:p>
          <a:p>
            <a:pPr algn="ctr"/>
            <a:r>
              <a:rPr lang="en-US" sz="1400" b="1" spc="-70" dirty="0"/>
              <a:t>Pooja Sinha</a:t>
            </a:r>
          </a:p>
          <a:p>
            <a:pPr algn="ctr"/>
            <a:r>
              <a:rPr lang="en-US" sz="1400" b="1" spc="-70" dirty="0"/>
              <a:t>(Singapore)</a:t>
            </a:r>
          </a:p>
        </p:txBody>
      </p:sp>
      <p:sp>
        <p:nvSpPr>
          <p:cNvPr id="60" name="TextBox 59">
            <a:extLst>
              <a:ext uri="{FF2B5EF4-FFF2-40B4-BE49-F238E27FC236}">
                <a16:creationId xmlns:a16="http://schemas.microsoft.com/office/drawing/2014/main" id="{3A99C589-9260-48D6-8201-00AA38C82656}"/>
              </a:ext>
            </a:extLst>
          </p:cNvPr>
          <p:cNvSpPr txBox="1"/>
          <p:nvPr/>
        </p:nvSpPr>
        <p:spPr>
          <a:xfrm>
            <a:off x="7987851" y="5625711"/>
            <a:ext cx="1828800" cy="923330"/>
          </a:xfrm>
          <a:prstGeom prst="rect">
            <a:avLst/>
          </a:prstGeom>
          <a:solidFill>
            <a:srgbClr val="CC99FF"/>
          </a:solidFill>
          <a:ln w="57150">
            <a:noFill/>
          </a:ln>
        </p:spPr>
        <p:txBody>
          <a:bodyPr wrap="square" rtlCol="0">
            <a:spAutoFit/>
          </a:bodyPr>
          <a:lstStyle/>
          <a:p>
            <a:pPr algn="ctr"/>
            <a:r>
              <a:rPr lang="en-US" sz="1400" b="1" dirty="0"/>
              <a:t>Strategic Director</a:t>
            </a:r>
          </a:p>
          <a:p>
            <a:pPr algn="ctr"/>
            <a:r>
              <a:rPr lang="en-US" sz="1400" b="1" dirty="0"/>
              <a:t>Mary Grace Diehl</a:t>
            </a:r>
          </a:p>
          <a:p>
            <a:pPr algn="ctr"/>
            <a:r>
              <a:rPr lang="en-US" sz="1400" b="1" dirty="0"/>
              <a:t>(Georgia)</a:t>
            </a:r>
          </a:p>
          <a:p>
            <a:pPr algn="ctr"/>
            <a:endParaRPr lang="en-US" sz="1200" b="1" dirty="0"/>
          </a:p>
        </p:txBody>
      </p:sp>
      <p:sp>
        <p:nvSpPr>
          <p:cNvPr id="63" name="TextBox 62">
            <a:extLst>
              <a:ext uri="{FF2B5EF4-FFF2-40B4-BE49-F238E27FC236}">
                <a16:creationId xmlns:a16="http://schemas.microsoft.com/office/drawing/2014/main" id="{70DDC6A5-906A-472C-9237-5FD9CC6F934F}"/>
              </a:ext>
            </a:extLst>
          </p:cNvPr>
          <p:cNvSpPr txBox="1"/>
          <p:nvPr/>
        </p:nvSpPr>
        <p:spPr>
          <a:xfrm>
            <a:off x="9926649" y="4587135"/>
            <a:ext cx="1871763" cy="954107"/>
          </a:xfrm>
          <a:prstGeom prst="rect">
            <a:avLst/>
          </a:prstGeom>
          <a:solidFill>
            <a:srgbClr val="CC99FF"/>
          </a:solidFill>
          <a:ln w="57150">
            <a:noFill/>
          </a:ln>
        </p:spPr>
        <p:txBody>
          <a:bodyPr wrap="square" rtlCol="0">
            <a:spAutoFit/>
          </a:bodyPr>
          <a:lstStyle/>
          <a:p>
            <a:pPr algn="ctr"/>
            <a:r>
              <a:rPr lang="en-US" sz="1400" b="1" spc="-70" dirty="0"/>
              <a:t>New Network &amp; Regional Development </a:t>
            </a:r>
            <a:r>
              <a:rPr lang="en-US" sz="1400" b="1" spc="-70"/>
              <a:t>Co-Director Megan </a:t>
            </a:r>
            <a:r>
              <a:rPr lang="en-US" sz="1400" b="1" spc="-70" dirty="0" err="1"/>
              <a:t>Clontz</a:t>
            </a:r>
            <a:endParaRPr lang="en-US" sz="1400" b="1" spc="-70" dirty="0"/>
          </a:p>
          <a:p>
            <a:pPr algn="ctr"/>
            <a:r>
              <a:rPr lang="en-US" sz="1400" b="1" spc="-70" dirty="0"/>
              <a:t>(Dallas/ Ft. Worth)</a:t>
            </a:r>
          </a:p>
        </p:txBody>
      </p:sp>
      <p:sp>
        <p:nvSpPr>
          <p:cNvPr id="19" name="TextBox 18"/>
          <p:cNvSpPr txBox="1"/>
          <p:nvPr/>
        </p:nvSpPr>
        <p:spPr>
          <a:xfrm>
            <a:off x="7930121" y="3500429"/>
            <a:ext cx="1921128" cy="954107"/>
          </a:xfrm>
          <a:prstGeom prst="rect">
            <a:avLst/>
          </a:prstGeom>
          <a:noFill/>
        </p:spPr>
        <p:txBody>
          <a:bodyPr wrap="square" rtlCol="0">
            <a:spAutoFit/>
          </a:bodyPr>
          <a:lstStyle/>
          <a:p>
            <a:pPr algn="ctr"/>
            <a:r>
              <a:rPr lang="en-US" sz="1400" b="1" dirty="0"/>
              <a:t>International Program Director</a:t>
            </a:r>
          </a:p>
          <a:p>
            <a:pPr algn="ctr"/>
            <a:r>
              <a:rPr lang="en-US" sz="1400" b="1" dirty="0" err="1"/>
              <a:t>Nyana</a:t>
            </a:r>
            <a:r>
              <a:rPr lang="en-US" sz="1400" b="1" dirty="0"/>
              <a:t> Miller</a:t>
            </a:r>
          </a:p>
          <a:p>
            <a:pPr algn="ctr"/>
            <a:r>
              <a:rPr lang="en-US" sz="1400" b="1" dirty="0"/>
              <a:t>(Florida)</a:t>
            </a:r>
          </a:p>
        </p:txBody>
      </p:sp>
      <p:sp>
        <p:nvSpPr>
          <p:cNvPr id="20" name="TextBox 19"/>
          <p:cNvSpPr txBox="1"/>
          <p:nvPr/>
        </p:nvSpPr>
        <p:spPr>
          <a:xfrm>
            <a:off x="9926650" y="3514798"/>
            <a:ext cx="1878200" cy="954107"/>
          </a:xfrm>
          <a:prstGeom prst="rect">
            <a:avLst/>
          </a:prstGeom>
          <a:noFill/>
        </p:spPr>
        <p:txBody>
          <a:bodyPr wrap="square" rtlCol="0">
            <a:spAutoFit/>
          </a:bodyPr>
          <a:lstStyle/>
          <a:p>
            <a:pPr algn="ctr"/>
            <a:r>
              <a:rPr lang="en-US" sz="1400" b="1" dirty="0"/>
              <a:t>International Vice </a:t>
            </a:r>
          </a:p>
          <a:p>
            <a:pPr algn="ctr"/>
            <a:r>
              <a:rPr lang="en-US" sz="1400" b="1" dirty="0"/>
              <a:t>Program Director </a:t>
            </a:r>
          </a:p>
          <a:p>
            <a:pPr algn="ctr"/>
            <a:r>
              <a:rPr lang="en-US" sz="1400" b="1" dirty="0"/>
              <a:t>Veronica Chan </a:t>
            </a:r>
          </a:p>
          <a:p>
            <a:pPr algn="ctr"/>
            <a:r>
              <a:rPr lang="en-US" sz="1400" b="1" dirty="0"/>
              <a:t>(Hong Kong)</a:t>
            </a:r>
          </a:p>
        </p:txBody>
      </p:sp>
      <p:sp>
        <p:nvSpPr>
          <p:cNvPr id="24" name="TextBox 23"/>
          <p:cNvSpPr txBox="1"/>
          <p:nvPr/>
        </p:nvSpPr>
        <p:spPr>
          <a:xfrm>
            <a:off x="839585" y="5121265"/>
            <a:ext cx="184731" cy="369332"/>
          </a:xfrm>
          <a:prstGeom prst="rect">
            <a:avLst/>
          </a:prstGeom>
          <a:noFill/>
        </p:spPr>
        <p:txBody>
          <a:bodyPr wrap="none" rtlCol="0">
            <a:spAutoFit/>
          </a:bodyPr>
          <a:lstStyle/>
          <a:p>
            <a:endParaRPr lang="en-US" dirty="0"/>
          </a:p>
        </p:txBody>
      </p:sp>
      <p:sp>
        <p:nvSpPr>
          <p:cNvPr id="25" name="TextBox 24"/>
          <p:cNvSpPr txBox="1"/>
          <p:nvPr/>
        </p:nvSpPr>
        <p:spPr>
          <a:xfrm>
            <a:off x="4148925" y="3534240"/>
            <a:ext cx="1799332" cy="954107"/>
          </a:xfrm>
          <a:prstGeom prst="rect">
            <a:avLst/>
          </a:prstGeom>
          <a:noFill/>
        </p:spPr>
        <p:txBody>
          <a:bodyPr wrap="square" rtlCol="0">
            <a:spAutoFit/>
          </a:bodyPr>
          <a:lstStyle/>
          <a:p>
            <a:pPr algn="ctr"/>
            <a:r>
              <a:rPr lang="en-US" sz="1400" b="1" dirty="0"/>
              <a:t>U.S. Networks </a:t>
            </a:r>
          </a:p>
          <a:p>
            <a:pPr algn="ctr"/>
            <a:r>
              <a:rPr lang="en-US" sz="1400" b="1" dirty="0"/>
              <a:t>Co-Directors </a:t>
            </a:r>
          </a:p>
          <a:p>
            <a:pPr algn="ctr"/>
            <a:r>
              <a:rPr lang="en-US" sz="1400" b="1" dirty="0"/>
              <a:t>Rebecca </a:t>
            </a:r>
            <a:r>
              <a:rPr lang="en-US" sz="1400" b="1" dirty="0" err="1"/>
              <a:t>DeMarb</a:t>
            </a:r>
            <a:r>
              <a:rPr lang="en-US" sz="1400" b="1" dirty="0"/>
              <a:t> </a:t>
            </a:r>
          </a:p>
          <a:p>
            <a:pPr algn="ctr"/>
            <a:r>
              <a:rPr lang="en-US" sz="1400" b="1" dirty="0"/>
              <a:t>(Wisconsin)</a:t>
            </a:r>
          </a:p>
        </p:txBody>
      </p:sp>
      <p:pic>
        <p:nvPicPr>
          <p:cNvPr id="65" name="Picture 64">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304044" y="4561539"/>
            <a:ext cx="1798703" cy="896190"/>
          </a:xfrm>
          <a:prstGeom prst="rect">
            <a:avLst/>
          </a:prstGeom>
        </p:spPr>
      </p:pic>
      <p:sp>
        <p:nvSpPr>
          <p:cNvPr id="37" name="TextBox 36"/>
          <p:cNvSpPr txBox="1"/>
          <p:nvPr/>
        </p:nvSpPr>
        <p:spPr>
          <a:xfrm>
            <a:off x="337633" y="4542635"/>
            <a:ext cx="1781084" cy="954107"/>
          </a:xfrm>
          <a:prstGeom prst="rect">
            <a:avLst/>
          </a:prstGeom>
          <a:noFill/>
        </p:spPr>
        <p:txBody>
          <a:bodyPr wrap="square" rtlCol="0">
            <a:spAutoFit/>
          </a:bodyPr>
          <a:lstStyle/>
          <a:p>
            <a:pPr algn="ctr"/>
            <a:r>
              <a:rPr lang="en-US" sz="1400" b="1" dirty="0"/>
              <a:t>Co-Member </a:t>
            </a:r>
          </a:p>
          <a:p>
            <a:pPr algn="ctr"/>
            <a:r>
              <a:rPr lang="en-US" sz="1400" b="1" dirty="0"/>
              <a:t>Services Director</a:t>
            </a:r>
          </a:p>
          <a:p>
            <a:pPr algn="ctr"/>
            <a:r>
              <a:rPr lang="en-US" sz="1400" b="1" dirty="0" err="1"/>
              <a:t>Sejal</a:t>
            </a:r>
            <a:r>
              <a:rPr lang="en-US" sz="1400" b="1" dirty="0"/>
              <a:t> Kelly</a:t>
            </a:r>
          </a:p>
          <a:p>
            <a:pPr algn="ctr"/>
            <a:r>
              <a:rPr lang="en-US" sz="1400" b="1" dirty="0"/>
              <a:t>(New England) </a:t>
            </a:r>
          </a:p>
        </p:txBody>
      </p:sp>
      <p:sp>
        <p:nvSpPr>
          <p:cNvPr id="66" name="TextBox 65">
            <a:extLst>
              <a:ext uri="{FF2B5EF4-FFF2-40B4-BE49-F238E27FC236}">
                <a16:creationId xmlns:a16="http://schemas.microsoft.com/office/drawing/2014/main" id="{A4F23BF2-61B7-4A4E-A28B-A6BE843416F1}"/>
              </a:ext>
            </a:extLst>
          </p:cNvPr>
          <p:cNvSpPr txBox="1"/>
          <p:nvPr/>
        </p:nvSpPr>
        <p:spPr>
          <a:xfrm>
            <a:off x="7806981" y="1032854"/>
            <a:ext cx="1880776" cy="738664"/>
          </a:xfrm>
          <a:prstGeom prst="rect">
            <a:avLst/>
          </a:prstGeom>
          <a:noFill/>
        </p:spPr>
        <p:txBody>
          <a:bodyPr wrap="square" rtlCol="0">
            <a:spAutoFit/>
          </a:bodyPr>
          <a:lstStyle/>
          <a:p>
            <a:pPr algn="ctr"/>
            <a:r>
              <a:rPr lang="en-US" sz="1400" b="1" dirty="0"/>
              <a:t>Vice Finance Director</a:t>
            </a:r>
          </a:p>
          <a:p>
            <a:pPr algn="ctr"/>
            <a:r>
              <a:rPr lang="en-US" sz="1400" b="1" dirty="0"/>
              <a:t>Jo Hewitt</a:t>
            </a:r>
          </a:p>
          <a:p>
            <a:pPr algn="ctr"/>
            <a:r>
              <a:rPr lang="en-US" sz="1400" b="1" dirty="0"/>
              <a:t>(London)</a:t>
            </a:r>
          </a:p>
        </p:txBody>
      </p:sp>
      <p:pic>
        <p:nvPicPr>
          <p:cNvPr id="67" name="Picture 66">
            <a:extLst>
              <a:ext uri="{FF2B5EF4-FFF2-40B4-BE49-F238E27FC236}">
                <a16:creationId xmlns:a16="http://schemas.microsoft.com/office/drawing/2014/main" id="{B7E4938A-8494-40A5-8475-B7CA9DC0065D}"/>
              </a:ext>
            </a:extLst>
          </p:cNvPr>
          <p:cNvPicPr>
            <a:picLocks noChangeAspect="1"/>
          </p:cNvPicPr>
          <p:nvPr/>
        </p:nvPicPr>
        <p:blipFill>
          <a:blip r:embed="rId2"/>
          <a:stretch>
            <a:fillRect/>
          </a:stretch>
        </p:blipFill>
        <p:spPr>
          <a:xfrm>
            <a:off x="6083750" y="4560238"/>
            <a:ext cx="1798703" cy="952856"/>
          </a:xfrm>
          <a:prstGeom prst="rect">
            <a:avLst/>
          </a:prstGeom>
        </p:spPr>
      </p:pic>
      <p:sp>
        <p:nvSpPr>
          <p:cNvPr id="10" name="TextBox 9"/>
          <p:cNvSpPr txBox="1"/>
          <p:nvPr/>
        </p:nvSpPr>
        <p:spPr>
          <a:xfrm>
            <a:off x="6262543" y="4567997"/>
            <a:ext cx="1508937" cy="954107"/>
          </a:xfrm>
          <a:prstGeom prst="rect">
            <a:avLst/>
          </a:prstGeom>
          <a:noFill/>
        </p:spPr>
        <p:txBody>
          <a:bodyPr wrap="square" rtlCol="0">
            <a:spAutoFit/>
          </a:bodyPr>
          <a:lstStyle/>
          <a:p>
            <a:pPr algn="ctr"/>
            <a:r>
              <a:rPr lang="en-US" sz="1400" b="1" dirty="0"/>
              <a:t>Communications</a:t>
            </a:r>
            <a:r>
              <a:rPr lang="en-US" sz="1400" dirty="0"/>
              <a:t> </a:t>
            </a:r>
            <a:r>
              <a:rPr lang="en-US" sz="1400" b="1" dirty="0"/>
              <a:t>Co-Director </a:t>
            </a:r>
          </a:p>
          <a:p>
            <a:pPr algn="ctr"/>
            <a:r>
              <a:rPr lang="en-US" sz="1400" b="1" dirty="0" err="1"/>
              <a:t>Bodie</a:t>
            </a:r>
            <a:r>
              <a:rPr lang="en-US" sz="1400" b="1" dirty="0"/>
              <a:t> Colwell</a:t>
            </a:r>
          </a:p>
          <a:p>
            <a:pPr algn="ctr"/>
            <a:r>
              <a:rPr lang="en-US" sz="1400" b="1" dirty="0"/>
              <a:t>(New England)</a:t>
            </a:r>
          </a:p>
        </p:txBody>
      </p:sp>
      <p:sp>
        <p:nvSpPr>
          <p:cNvPr id="23" name="Rectangle 22"/>
          <p:cNvSpPr/>
          <p:nvPr/>
        </p:nvSpPr>
        <p:spPr>
          <a:xfrm>
            <a:off x="4091072" y="4587135"/>
            <a:ext cx="2046207" cy="954107"/>
          </a:xfrm>
          <a:prstGeom prst="rect">
            <a:avLst/>
          </a:prstGeom>
        </p:spPr>
        <p:txBody>
          <a:bodyPr wrap="square">
            <a:spAutoFit/>
          </a:bodyPr>
          <a:lstStyle/>
          <a:p>
            <a:pPr algn="ctr"/>
            <a:r>
              <a:rPr lang="en-US" sz="1400" b="1" dirty="0"/>
              <a:t>Communications</a:t>
            </a:r>
            <a:r>
              <a:rPr lang="en-US" sz="1400" dirty="0"/>
              <a:t> </a:t>
            </a:r>
          </a:p>
          <a:p>
            <a:pPr algn="ctr"/>
            <a:r>
              <a:rPr lang="en-US" sz="1400" b="1" dirty="0"/>
              <a:t>Co-Director </a:t>
            </a:r>
          </a:p>
          <a:p>
            <a:pPr algn="ctr"/>
            <a:r>
              <a:rPr lang="en-US" sz="1400" b="1"/>
              <a:t>Sara-Ann </a:t>
            </a:r>
            <a:r>
              <a:rPr lang="en-US" sz="1400" b="1" dirty="0"/>
              <a:t>Wilson</a:t>
            </a:r>
          </a:p>
          <a:p>
            <a:pPr algn="ctr"/>
            <a:r>
              <a:rPr lang="en-US" sz="1400" b="1" dirty="0"/>
              <a:t>(Ontario)</a:t>
            </a:r>
          </a:p>
        </p:txBody>
      </p:sp>
      <p:sp>
        <p:nvSpPr>
          <p:cNvPr id="69" name="TextBox 68">
            <a:extLst>
              <a:ext uri="{FF2B5EF4-FFF2-40B4-BE49-F238E27FC236}">
                <a16:creationId xmlns:a16="http://schemas.microsoft.com/office/drawing/2014/main" id="{3A99C589-9260-48D6-8201-00AA38C82656}"/>
              </a:ext>
            </a:extLst>
          </p:cNvPr>
          <p:cNvSpPr txBox="1"/>
          <p:nvPr/>
        </p:nvSpPr>
        <p:spPr>
          <a:xfrm>
            <a:off x="6072904" y="5619078"/>
            <a:ext cx="1828800" cy="954107"/>
          </a:xfrm>
          <a:prstGeom prst="rect">
            <a:avLst/>
          </a:prstGeom>
          <a:solidFill>
            <a:srgbClr val="CC99FF"/>
          </a:solidFill>
          <a:ln w="57150">
            <a:noFill/>
          </a:ln>
        </p:spPr>
        <p:txBody>
          <a:bodyPr wrap="square" rtlCol="0">
            <a:spAutoFit/>
          </a:bodyPr>
          <a:lstStyle/>
          <a:p>
            <a:pPr algn="ctr"/>
            <a:r>
              <a:rPr lang="en-US" sz="1400" b="1" spc="-70" dirty="0"/>
              <a:t>Diversity &amp; Inclusion </a:t>
            </a:r>
          </a:p>
          <a:p>
            <a:pPr algn="ctr"/>
            <a:r>
              <a:rPr lang="en-US" sz="1400" b="1" spc="-70" dirty="0"/>
              <a:t>Co-Director </a:t>
            </a:r>
          </a:p>
          <a:p>
            <a:pPr algn="ctr"/>
            <a:r>
              <a:rPr lang="en-US" sz="1400" b="1" spc="-70" dirty="0"/>
              <a:t>Rosa Evergreen</a:t>
            </a:r>
          </a:p>
          <a:p>
            <a:pPr algn="ctr"/>
            <a:r>
              <a:rPr lang="en-US" sz="1400" b="1" spc="-70" dirty="0"/>
              <a:t>(Washington DC)</a:t>
            </a:r>
          </a:p>
        </p:txBody>
      </p:sp>
    </p:spTree>
    <p:extLst>
      <p:ext uri="{BB962C8B-B14F-4D97-AF65-F5344CB8AC3E}">
        <p14:creationId xmlns:p14="http://schemas.microsoft.com/office/powerpoint/2010/main" val="17557413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Box 43">
            <a:extLst>
              <a:ext uri="{FF2B5EF4-FFF2-40B4-BE49-F238E27FC236}">
                <a16:creationId xmlns:a16="http://schemas.microsoft.com/office/drawing/2014/main" id="{8A29DF7E-BE46-40BF-A8A1-2EAAC56180A7}"/>
              </a:ext>
            </a:extLst>
          </p:cNvPr>
          <p:cNvSpPr txBox="1"/>
          <p:nvPr/>
        </p:nvSpPr>
        <p:spPr>
          <a:xfrm>
            <a:off x="4566395" y="4020714"/>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45" name="TextBox 44">
            <a:extLst>
              <a:ext uri="{FF2B5EF4-FFF2-40B4-BE49-F238E27FC236}">
                <a16:creationId xmlns:a16="http://schemas.microsoft.com/office/drawing/2014/main" id="{8A29DF7E-BE46-40BF-A8A1-2EAAC56180A7}"/>
              </a:ext>
            </a:extLst>
          </p:cNvPr>
          <p:cNvSpPr txBox="1"/>
          <p:nvPr/>
        </p:nvSpPr>
        <p:spPr>
          <a:xfrm>
            <a:off x="6731733" y="2671895"/>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43" name="TextBox 42">
            <a:extLst>
              <a:ext uri="{FF2B5EF4-FFF2-40B4-BE49-F238E27FC236}">
                <a16:creationId xmlns:a16="http://schemas.microsoft.com/office/drawing/2014/main" id="{8A29DF7E-BE46-40BF-A8A1-2EAAC56180A7}"/>
              </a:ext>
            </a:extLst>
          </p:cNvPr>
          <p:cNvSpPr txBox="1"/>
          <p:nvPr/>
        </p:nvSpPr>
        <p:spPr>
          <a:xfrm>
            <a:off x="4596254" y="2649252"/>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38" name="TextBox 37">
            <a:extLst>
              <a:ext uri="{FF2B5EF4-FFF2-40B4-BE49-F238E27FC236}">
                <a16:creationId xmlns:a16="http://schemas.microsoft.com/office/drawing/2014/main" id="{8A29DF7E-BE46-40BF-A8A1-2EAAC56180A7}"/>
              </a:ext>
            </a:extLst>
          </p:cNvPr>
          <p:cNvSpPr txBox="1"/>
          <p:nvPr/>
        </p:nvSpPr>
        <p:spPr>
          <a:xfrm>
            <a:off x="6692212" y="1286280"/>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37" name="TextBox 36">
            <a:extLst>
              <a:ext uri="{FF2B5EF4-FFF2-40B4-BE49-F238E27FC236}">
                <a16:creationId xmlns:a16="http://schemas.microsoft.com/office/drawing/2014/main" id="{8A29DF7E-BE46-40BF-A8A1-2EAAC56180A7}"/>
              </a:ext>
            </a:extLst>
          </p:cNvPr>
          <p:cNvSpPr txBox="1"/>
          <p:nvPr/>
        </p:nvSpPr>
        <p:spPr>
          <a:xfrm>
            <a:off x="4613897" y="1282912"/>
            <a:ext cx="2040604" cy="1233825"/>
          </a:xfrm>
          <a:prstGeom prst="rect">
            <a:avLst/>
          </a:prstGeom>
          <a:solidFill>
            <a:srgbClr val="CC99FF"/>
          </a:solidFill>
          <a:ln w="57150">
            <a:solidFill>
              <a:schemeClr val="bg1"/>
            </a:solidFill>
          </a:ln>
        </p:spPr>
        <p:txBody>
          <a:bodyPr wrap="square" rtlCol="0">
            <a:spAutoFit/>
          </a:bodyPr>
          <a:lstStyle/>
          <a:p>
            <a:endParaRPr lang="en-US" dirty="0"/>
          </a:p>
        </p:txBody>
      </p:sp>
      <p:sp>
        <p:nvSpPr>
          <p:cNvPr id="4" name="TextBox 3">
            <a:extLst>
              <a:ext uri="{FF2B5EF4-FFF2-40B4-BE49-F238E27FC236}">
                <a16:creationId xmlns:a16="http://schemas.microsoft.com/office/drawing/2014/main" id="{74FA7ED4-6950-47B6-A1DB-2E37768AA8C8}"/>
              </a:ext>
            </a:extLst>
          </p:cNvPr>
          <p:cNvSpPr txBox="1"/>
          <p:nvPr/>
        </p:nvSpPr>
        <p:spPr>
          <a:xfrm>
            <a:off x="513743" y="781893"/>
            <a:ext cx="3394712" cy="338554"/>
          </a:xfrm>
          <a:prstGeom prst="rect">
            <a:avLst/>
          </a:prstGeom>
          <a:noFill/>
        </p:spPr>
        <p:txBody>
          <a:bodyPr wrap="none" rtlCol="0">
            <a:spAutoFit/>
          </a:bodyPr>
          <a:lstStyle/>
          <a:p>
            <a:r>
              <a:rPr lang="en-US" sz="1600" b="1" dirty="0"/>
              <a:t>Management Committee (continued) </a:t>
            </a:r>
          </a:p>
        </p:txBody>
      </p:sp>
      <p:sp>
        <p:nvSpPr>
          <p:cNvPr id="7" name="TextBox 6">
            <a:extLst>
              <a:ext uri="{FF2B5EF4-FFF2-40B4-BE49-F238E27FC236}">
                <a16:creationId xmlns:a16="http://schemas.microsoft.com/office/drawing/2014/main" id="{8A29DF7E-BE46-40BF-A8A1-2EAAC56180A7}"/>
              </a:ext>
            </a:extLst>
          </p:cNvPr>
          <p:cNvSpPr txBox="1"/>
          <p:nvPr/>
        </p:nvSpPr>
        <p:spPr>
          <a:xfrm>
            <a:off x="474910" y="1304849"/>
            <a:ext cx="2040604" cy="1169551"/>
          </a:xfrm>
          <a:prstGeom prst="rect">
            <a:avLst/>
          </a:prstGeom>
          <a:solidFill>
            <a:srgbClr val="CC99FF"/>
          </a:solidFill>
          <a:ln w="57150">
            <a:solidFill>
              <a:schemeClr val="bg1"/>
            </a:solidFill>
          </a:ln>
        </p:spPr>
        <p:txBody>
          <a:bodyPr wrap="square" rtlCol="0">
            <a:spAutoFit/>
          </a:bodyPr>
          <a:lstStyle/>
          <a:p>
            <a:pPr algn="ctr"/>
            <a:r>
              <a:rPr lang="en-US" sz="1400" b="1" dirty="0"/>
              <a:t>*Vice Director of Fall Programs</a:t>
            </a:r>
          </a:p>
          <a:p>
            <a:pPr algn="ctr"/>
            <a:r>
              <a:rPr lang="en-US" sz="1400" b="1" dirty="0"/>
              <a:t>Jen McConnell</a:t>
            </a:r>
          </a:p>
          <a:p>
            <a:pPr algn="ctr"/>
            <a:r>
              <a:rPr lang="en-US" sz="1400" b="1" dirty="0"/>
              <a:t>(Chicago)</a:t>
            </a:r>
          </a:p>
          <a:p>
            <a:pPr algn="ctr"/>
            <a:endParaRPr lang="en-US" sz="1400" b="1" dirty="0"/>
          </a:p>
        </p:txBody>
      </p:sp>
      <p:sp>
        <p:nvSpPr>
          <p:cNvPr id="10" name="TextBox 9">
            <a:extLst>
              <a:ext uri="{FF2B5EF4-FFF2-40B4-BE49-F238E27FC236}">
                <a16:creationId xmlns:a16="http://schemas.microsoft.com/office/drawing/2014/main" id="{B43F2EF3-5804-4BFD-BAD2-271A6A9C5452}"/>
              </a:ext>
            </a:extLst>
          </p:cNvPr>
          <p:cNvSpPr txBox="1"/>
          <p:nvPr/>
        </p:nvSpPr>
        <p:spPr>
          <a:xfrm>
            <a:off x="553414" y="4094089"/>
            <a:ext cx="1839850" cy="1169551"/>
          </a:xfrm>
          <a:prstGeom prst="rect">
            <a:avLst/>
          </a:prstGeom>
          <a:solidFill>
            <a:srgbClr val="CC99FF"/>
          </a:solidFill>
        </p:spPr>
        <p:txBody>
          <a:bodyPr wrap="square" rtlCol="0">
            <a:spAutoFit/>
          </a:bodyPr>
          <a:lstStyle/>
          <a:p>
            <a:pPr algn="ctr"/>
            <a:r>
              <a:rPr lang="en-US" sz="1400" b="1" dirty="0"/>
              <a:t>*UNCITRAL Committee Co-Director </a:t>
            </a:r>
          </a:p>
          <a:p>
            <a:pPr algn="ctr"/>
            <a:r>
              <a:rPr lang="en-US" sz="1400" b="1" dirty="0"/>
              <a:t>Katharina </a:t>
            </a:r>
            <a:r>
              <a:rPr lang="en-US" sz="1400" b="1" dirty="0" err="1"/>
              <a:t>Crinson</a:t>
            </a:r>
            <a:endParaRPr lang="en-US" sz="1400" b="1" dirty="0"/>
          </a:p>
          <a:p>
            <a:pPr algn="ctr"/>
            <a:r>
              <a:rPr lang="en-US" sz="1400" b="1" dirty="0"/>
              <a:t>(London)</a:t>
            </a:r>
          </a:p>
        </p:txBody>
      </p:sp>
      <p:sp>
        <p:nvSpPr>
          <p:cNvPr id="16" name="TextBox 15">
            <a:extLst>
              <a:ext uri="{FF2B5EF4-FFF2-40B4-BE49-F238E27FC236}">
                <a16:creationId xmlns:a16="http://schemas.microsoft.com/office/drawing/2014/main" id="{43238A00-1D9E-47CB-8BBB-D02E2FBD7DEF}"/>
              </a:ext>
            </a:extLst>
          </p:cNvPr>
          <p:cNvSpPr txBox="1"/>
          <p:nvPr/>
        </p:nvSpPr>
        <p:spPr>
          <a:xfrm>
            <a:off x="2301198" y="1304849"/>
            <a:ext cx="1828800" cy="276999"/>
          </a:xfrm>
          <a:prstGeom prst="rect">
            <a:avLst/>
          </a:prstGeom>
          <a:noFill/>
        </p:spPr>
        <p:txBody>
          <a:bodyPr wrap="square" rtlCol="0">
            <a:spAutoFit/>
          </a:bodyPr>
          <a:lstStyle/>
          <a:p>
            <a:pPr algn="ctr"/>
            <a:endParaRPr lang="en-US" sz="1200" b="1" dirty="0">
              <a:solidFill>
                <a:schemeClr val="accent5">
                  <a:lumMod val="40000"/>
                  <a:lumOff val="60000"/>
                </a:schemeClr>
              </a:solidFill>
            </a:endParaRPr>
          </a:p>
        </p:txBody>
      </p:sp>
      <p:sp>
        <p:nvSpPr>
          <p:cNvPr id="17" name="TextBox 16">
            <a:extLst>
              <a:ext uri="{FF2B5EF4-FFF2-40B4-BE49-F238E27FC236}">
                <a16:creationId xmlns:a16="http://schemas.microsoft.com/office/drawing/2014/main" id="{35253722-30A9-4321-AEBF-30BF48BE702D}"/>
              </a:ext>
            </a:extLst>
          </p:cNvPr>
          <p:cNvSpPr txBox="1"/>
          <p:nvPr/>
        </p:nvSpPr>
        <p:spPr>
          <a:xfrm>
            <a:off x="2489883" y="5108768"/>
            <a:ext cx="1870623" cy="276999"/>
          </a:xfrm>
          <a:prstGeom prst="rect">
            <a:avLst/>
          </a:prstGeom>
          <a:noFill/>
          <a:ln>
            <a:noFill/>
          </a:ln>
        </p:spPr>
        <p:txBody>
          <a:bodyPr wrap="square" rtlCol="0">
            <a:spAutoFit/>
          </a:bodyPr>
          <a:lstStyle/>
          <a:p>
            <a:pPr algn="ctr"/>
            <a:endParaRPr lang="en-US" sz="1200" b="1" dirty="0"/>
          </a:p>
        </p:txBody>
      </p:sp>
      <p:sp>
        <p:nvSpPr>
          <p:cNvPr id="18" name="TextBox 17">
            <a:extLst>
              <a:ext uri="{FF2B5EF4-FFF2-40B4-BE49-F238E27FC236}">
                <a16:creationId xmlns:a16="http://schemas.microsoft.com/office/drawing/2014/main" id="{D8B76AFE-5A3E-4372-9263-948322E1EEA0}"/>
              </a:ext>
            </a:extLst>
          </p:cNvPr>
          <p:cNvSpPr txBox="1"/>
          <p:nvPr/>
        </p:nvSpPr>
        <p:spPr>
          <a:xfrm>
            <a:off x="4580489" y="1385291"/>
            <a:ext cx="2072134" cy="954107"/>
          </a:xfrm>
          <a:prstGeom prst="rect">
            <a:avLst/>
          </a:prstGeom>
          <a:noFill/>
        </p:spPr>
        <p:txBody>
          <a:bodyPr wrap="square" rtlCol="0">
            <a:spAutoFit/>
          </a:bodyPr>
          <a:lstStyle/>
          <a:p>
            <a:pPr algn="ctr"/>
            <a:r>
              <a:rPr lang="en-US" sz="1400" b="1" dirty="0"/>
              <a:t>*Vice Director of Regional Programming</a:t>
            </a:r>
          </a:p>
          <a:p>
            <a:pPr algn="ctr"/>
            <a:r>
              <a:rPr lang="en-US" sz="1400" b="1" dirty="0"/>
              <a:t>Shari </a:t>
            </a:r>
            <a:r>
              <a:rPr lang="en-US" sz="1400" b="1" dirty="0" err="1"/>
              <a:t>Dwoskin</a:t>
            </a:r>
            <a:endParaRPr lang="en-US" sz="1400" b="1" dirty="0"/>
          </a:p>
          <a:p>
            <a:pPr algn="ctr"/>
            <a:r>
              <a:rPr lang="en-US" sz="1400" b="1" dirty="0"/>
              <a:t>(New England)</a:t>
            </a:r>
          </a:p>
        </p:txBody>
      </p:sp>
      <p:sp>
        <p:nvSpPr>
          <p:cNvPr id="19" name="TextBox 18">
            <a:extLst>
              <a:ext uri="{FF2B5EF4-FFF2-40B4-BE49-F238E27FC236}">
                <a16:creationId xmlns:a16="http://schemas.microsoft.com/office/drawing/2014/main" id="{D81519F7-BC84-48E8-B048-A1D44F9FCCFB}"/>
              </a:ext>
            </a:extLst>
          </p:cNvPr>
          <p:cNvSpPr txBox="1"/>
          <p:nvPr/>
        </p:nvSpPr>
        <p:spPr>
          <a:xfrm>
            <a:off x="6747638" y="1422770"/>
            <a:ext cx="1802792" cy="954107"/>
          </a:xfrm>
          <a:prstGeom prst="rect">
            <a:avLst/>
          </a:prstGeom>
          <a:noFill/>
          <a:ln>
            <a:noFill/>
          </a:ln>
        </p:spPr>
        <p:txBody>
          <a:bodyPr wrap="square" rtlCol="0">
            <a:spAutoFit/>
          </a:bodyPr>
          <a:lstStyle/>
          <a:p>
            <a:pPr algn="ctr"/>
            <a:r>
              <a:rPr lang="en-US" sz="1400" b="1" dirty="0"/>
              <a:t>*Vice Director of Member Services  </a:t>
            </a:r>
          </a:p>
          <a:p>
            <a:pPr algn="ctr"/>
            <a:r>
              <a:rPr lang="en-US" sz="1400" b="1" dirty="0"/>
              <a:t>Jennifer </a:t>
            </a:r>
            <a:r>
              <a:rPr lang="en-US" sz="1400" b="1" dirty="0" err="1"/>
              <a:t>Lyday</a:t>
            </a:r>
            <a:endParaRPr lang="en-US" sz="1400" b="1" dirty="0"/>
          </a:p>
          <a:p>
            <a:pPr algn="ctr"/>
            <a:r>
              <a:rPr lang="en-US" sz="1400" b="1" dirty="0"/>
              <a:t>(Carolinas)</a:t>
            </a:r>
          </a:p>
        </p:txBody>
      </p:sp>
      <p:sp>
        <p:nvSpPr>
          <p:cNvPr id="20" name="TextBox 19">
            <a:extLst>
              <a:ext uri="{FF2B5EF4-FFF2-40B4-BE49-F238E27FC236}">
                <a16:creationId xmlns:a16="http://schemas.microsoft.com/office/drawing/2014/main" id="{E3A38931-24F9-4DFB-BFFE-230AB4EB6A0D}"/>
              </a:ext>
            </a:extLst>
          </p:cNvPr>
          <p:cNvSpPr txBox="1"/>
          <p:nvPr/>
        </p:nvSpPr>
        <p:spPr>
          <a:xfrm>
            <a:off x="4631228" y="2677552"/>
            <a:ext cx="2005941" cy="1169551"/>
          </a:xfrm>
          <a:prstGeom prst="rect">
            <a:avLst/>
          </a:prstGeom>
          <a:noFill/>
        </p:spPr>
        <p:txBody>
          <a:bodyPr wrap="square" rtlCol="0">
            <a:spAutoFit/>
          </a:bodyPr>
          <a:lstStyle/>
          <a:p>
            <a:pPr algn="ctr"/>
            <a:r>
              <a:rPr lang="en-US" sz="1400" b="1" dirty="0"/>
              <a:t>*Asia Regional Vice Director</a:t>
            </a:r>
          </a:p>
          <a:p>
            <a:pPr algn="ctr"/>
            <a:r>
              <a:rPr lang="en-US" sz="1400" b="1" dirty="0"/>
              <a:t>Programming </a:t>
            </a:r>
          </a:p>
          <a:p>
            <a:pPr algn="ctr"/>
            <a:r>
              <a:rPr lang="en-US" sz="1400" b="1" dirty="0"/>
              <a:t>Catriona Lim</a:t>
            </a:r>
          </a:p>
          <a:p>
            <a:pPr algn="ctr"/>
            <a:r>
              <a:rPr lang="en-US" sz="1400" b="1" dirty="0"/>
              <a:t>(Hong Kong)</a:t>
            </a:r>
          </a:p>
        </p:txBody>
      </p:sp>
      <p:sp>
        <p:nvSpPr>
          <p:cNvPr id="22" name="TextBox 21">
            <a:extLst>
              <a:ext uri="{FF2B5EF4-FFF2-40B4-BE49-F238E27FC236}">
                <a16:creationId xmlns:a16="http://schemas.microsoft.com/office/drawing/2014/main" id="{9990F00A-CC57-4A85-9A66-84FFFD449BFF}"/>
              </a:ext>
            </a:extLst>
          </p:cNvPr>
          <p:cNvSpPr txBox="1"/>
          <p:nvPr/>
        </p:nvSpPr>
        <p:spPr>
          <a:xfrm>
            <a:off x="6733384" y="2705531"/>
            <a:ext cx="1984214" cy="1354217"/>
          </a:xfrm>
          <a:prstGeom prst="rect">
            <a:avLst/>
          </a:prstGeom>
          <a:noFill/>
        </p:spPr>
        <p:txBody>
          <a:bodyPr wrap="square" rtlCol="0">
            <a:spAutoFit/>
          </a:bodyPr>
          <a:lstStyle/>
          <a:p>
            <a:pPr algn="ctr"/>
            <a:r>
              <a:rPr lang="en-US" sz="1400" b="1" dirty="0"/>
              <a:t>*Asia Regional </a:t>
            </a:r>
          </a:p>
          <a:p>
            <a:pPr algn="ctr"/>
            <a:r>
              <a:rPr lang="en-US" sz="1400" b="1" dirty="0"/>
              <a:t>Vice Director Membership</a:t>
            </a:r>
          </a:p>
          <a:p>
            <a:pPr algn="ctr"/>
            <a:r>
              <a:rPr lang="en-US" sz="1400" b="1" dirty="0"/>
              <a:t>Claudia </a:t>
            </a:r>
            <a:r>
              <a:rPr lang="en-US" sz="1400" b="1" dirty="0" err="1"/>
              <a:t>Cheah</a:t>
            </a:r>
            <a:endParaRPr lang="en-US" sz="1400" b="1" dirty="0"/>
          </a:p>
          <a:p>
            <a:pPr algn="ctr"/>
            <a:r>
              <a:rPr lang="en-US" sz="1400" b="1" dirty="0"/>
              <a:t>(Malaysia)</a:t>
            </a:r>
          </a:p>
          <a:p>
            <a:pPr algn="ctr"/>
            <a:endParaRPr lang="en-US" sz="1200" b="1" dirty="0">
              <a:solidFill>
                <a:schemeClr val="accent5">
                  <a:lumMod val="40000"/>
                  <a:lumOff val="60000"/>
                </a:schemeClr>
              </a:solidFill>
            </a:endParaRPr>
          </a:p>
        </p:txBody>
      </p:sp>
      <p:sp>
        <p:nvSpPr>
          <p:cNvPr id="24" name="TextBox 23">
            <a:extLst>
              <a:ext uri="{FF2B5EF4-FFF2-40B4-BE49-F238E27FC236}">
                <a16:creationId xmlns:a16="http://schemas.microsoft.com/office/drawing/2014/main" id="{77FA5021-AC8B-4280-9229-7FD94C0D2EC2}"/>
              </a:ext>
            </a:extLst>
          </p:cNvPr>
          <p:cNvSpPr txBox="1"/>
          <p:nvPr/>
        </p:nvSpPr>
        <p:spPr>
          <a:xfrm>
            <a:off x="626012" y="989642"/>
            <a:ext cx="939567" cy="261610"/>
          </a:xfrm>
          <a:prstGeom prst="rect">
            <a:avLst/>
          </a:prstGeom>
          <a:noFill/>
        </p:spPr>
        <p:txBody>
          <a:bodyPr wrap="square" rtlCol="0">
            <a:spAutoFit/>
          </a:bodyPr>
          <a:lstStyle/>
          <a:p>
            <a:r>
              <a:rPr lang="en-US" sz="1100" dirty="0"/>
              <a:t>*non-voting</a:t>
            </a:r>
          </a:p>
        </p:txBody>
      </p:sp>
      <p:sp>
        <p:nvSpPr>
          <p:cNvPr id="26" name="TextBox 25">
            <a:extLst>
              <a:ext uri="{FF2B5EF4-FFF2-40B4-BE49-F238E27FC236}">
                <a16:creationId xmlns:a16="http://schemas.microsoft.com/office/drawing/2014/main" id="{FE0FF85F-6FC0-4D61-A7A9-5FE0963E733E}"/>
              </a:ext>
            </a:extLst>
          </p:cNvPr>
          <p:cNvSpPr txBox="1"/>
          <p:nvPr/>
        </p:nvSpPr>
        <p:spPr>
          <a:xfrm>
            <a:off x="3405931" y="268045"/>
            <a:ext cx="3797963" cy="400110"/>
          </a:xfrm>
          <a:prstGeom prst="rect">
            <a:avLst/>
          </a:prstGeom>
          <a:noFill/>
        </p:spPr>
        <p:txBody>
          <a:bodyPr wrap="none" rtlCol="0">
            <a:spAutoFit/>
          </a:bodyPr>
          <a:lstStyle/>
          <a:p>
            <a:r>
              <a:rPr lang="en-US" sz="2000" b="1" dirty="0"/>
              <a:t>IWIRC Governance Structure 2024</a:t>
            </a:r>
          </a:p>
        </p:txBody>
      </p:sp>
      <p:sp>
        <p:nvSpPr>
          <p:cNvPr id="27" name="Date Placeholder 26">
            <a:extLst>
              <a:ext uri="{FF2B5EF4-FFF2-40B4-BE49-F238E27FC236}">
                <a16:creationId xmlns:a16="http://schemas.microsoft.com/office/drawing/2014/main" id="{0DD8FA92-4992-43D5-A322-32CF9FC6829B}"/>
              </a:ext>
            </a:extLst>
          </p:cNvPr>
          <p:cNvSpPr>
            <a:spLocks noGrp="1"/>
          </p:cNvSpPr>
          <p:nvPr>
            <p:ph type="dt" sz="half" idx="10"/>
          </p:nvPr>
        </p:nvSpPr>
        <p:spPr>
          <a:xfrm>
            <a:off x="193979" y="6322794"/>
            <a:ext cx="2743200" cy="365125"/>
          </a:xfrm>
        </p:spPr>
        <p:txBody>
          <a:bodyPr/>
          <a:lstStyle/>
          <a:p>
            <a:fld id="{AAE6E9A0-826A-414D-B313-219ED5D7A0CC}" type="datetime1">
              <a:rPr lang="en-US" smtClean="0"/>
              <a:t>12/11/2023</a:t>
            </a:fld>
            <a:endParaRPr lang="en-US" dirty="0"/>
          </a:p>
        </p:txBody>
      </p:sp>
      <p:sp>
        <p:nvSpPr>
          <p:cNvPr id="23" name="TextBox 22">
            <a:extLst>
              <a:ext uri="{FF2B5EF4-FFF2-40B4-BE49-F238E27FC236}">
                <a16:creationId xmlns:a16="http://schemas.microsoft.com/office/drawing/2014/main" id="{7F0FDCDA-7D78-48F7-83EF-56725654D90B}"/>
              </a:ext>
            </a:extLst>
          </p:cNvPr>
          <p:cNvSpPr txBox="1"/>
          <p:nvPr/>
        </p:nvSpPr>
        <p:spPr>
          <a:xfrm>
            <a:off x="2588423" y="2653075"/>
            <a:ext cx="1912956" cy="1169551"/>
          </a:xfrm>
          <a:prstGeom prst="rect">
            <a:avLst/>
          </a:prstGeom>
          <a:solidFill>
            <a:srgbClr val="CC99FF"/>
          </a:solidFill>
          <a:ln w="57150">
            <a:solidFill>
              <a:schemeClr val="bg1"/>
            </a:solidFill>
          </a:ln>
        </p:spPr>
        <p:txBody>
          <a:bodyPr wrap="square" rtlCol="0">
            <a:spAutoFit/>
          </a:bodyPr>
          <a:lstStyle/>
          <a:p>
            <a:pPr algn="ctr"/>
            <a:r>
              <a:rPr lang="en-US" sz="1400" b="1" dirty="0"/>
              <a:t>*Vice Director of </a:t>
            </a:r>
          </a:p>
          <a:p>
            <a:pPr algn="ctr"/>
            <a:r>
              <a:rPr lang="en-US" sz="1400" b="1" dirty="0"/>
              <a:t>Social Media</a:t>
            </a:r>
          </a:p>
          <a:p>
            <a:pPr algn="ctr"/>
            <a:r>
              <a:rPr lang="en-US" sz="1400" b="1" dirty="0"/>
              <a:t>Sarah Austin</a:t>
            </a:r>
          </a:p>
          <a:p>
            <a:pPr algn="ctr"/>
            <a:r>
              <a:rPr lang="en-US" sz="1400" b="1" dirty="0"/>
              <a:t>(Chicago)</a:t>
            </a:r>
          </a:p>
          <a:p>
            <a:pPr algn="ctr"/>
            <a:endParaRPr lang="en-US" sz="1400" b="1" dirty="0"/>
          </a:p>
        </p:txBody>
      </p:sp>
      <p:sp>
        <p:nvSpPr>
          <p:cNvPr id="30" name="TextBox 29">
            <a:extLst>
              <a:ext uri="{FF2B5EF4-FFF2-40B4-BE49-F238E27FC236}">
                <a16:creationId xmlns:a16="http://schemas.microsoft.com/office/drawing/2014/main" id="{D3E4A7FD-987E-45B7-B3C1-E45D76447999}"/>
              </a:ext>
            </a:extLst>
          </p:cNvPr>
          <p:cNvSpPr txBox="1"/>
          <p:nvPr/>
        </p:nvSpPr>
        <p:spPr>
          <a:xfrm>
            <a:off x="8852309" y="2671895"/>
            <a:ext cx="1877209" cy="1200329"/>
          </a:xfrm>
          <a:prstGeom prst="rect">
            <a:avLst/>
          </a:prstGeom>
          <a:solidFill>
            <a:srgbClr val="CC99FF"/>
          </a:solidFill>
        </p:spPr>
        <p:txBody>
          <a:bodyPr wrap="square" rtlCol="0">
            <a:spAutoFit/>
          </a:bodyPr>
          <a:lstStyle/>
          <a:p>
            <a:pPr algn="ctr"/>
            <a:endParaRPr lang="en-US" sz="1400" b="1" dirty="0"/>
          </a:p>
          <a:p>
            <a:pPr algn="ctr"/>
            <a:r>
              <a:rPr lang="en-US" sz="1400" b="1" dirty="0"/>
              <a:t>*Vice Director Budget &amp; Analytics</a:t>
            </a:r>
          </a:p>
          <a:p>
            <a:pPr algn="ctr"/>
            <a:r>
              <a:rPr lang="en-US" sz="1400" b="1" dirty="0"/>
              <a:t>(reserved)</a:t>
            </a:r>
            <a:endParaRPr lang="en-US" sz="1200" b="1" strike="sngStrike" dirty="0">
              <a:solidFill>
                <a:schemeClr val="accent5">
                  <a:lumMod val="40000"/>
                  <a:lumOff val="60000"/>
                </a:schemeClr>
              </a:solidFill>
            </a:endParaRPr>
          </a:p>
          <a:p>
            <a:pPr algn="ctr"/>
            <a:endParaRPr lang="en-US" sz="1600" b="1" dirty="0"/>
          </a:p>
        </p:txBody>
      </p:sp>
      <p:pic>
        <p:nvPicPr>
          <p:cNvPr id="2" name="Picture 1">
            <a:extLst>
              <a:ext uri="{FF2B5EF4-FFF2-40B4-BE49-F238E27FC236}">
                <a16:creationId xmlns:a16="http://schemas.microsoft.com/office/drawing/2014/main" id="{625D52C7-5EBA-4A40-913D-4714DAAA95C6}"/>
              </a:ext>
            </a:extLst>
          </p:cNvPr>
          <p:cNvPicPr>
            <a:picLocks noChangeAspect="1"/>
          </p:cNvPicPr>
          <p:nvPr/>
        </p:nvPicPr>
        <p:blipFill>
          <a:blip r:embed="rId2"/>
          <a:stretch>
            <a:fillRect/>
          </a:stretch>
        </p:blipFill>
        <p:spPr>
          <a:xfrm>
            <a:off x="6811091" y="4092487"/>
            <a:ext cx="1828800" cy="1143950"/>
          </a:xfrm>
          <a:prstGeom prst="rect">
            <a:avLst/>
          </a:prstGeom>
        </p:spPr>
      </p:pic>
      <p:sp>
        <p:nvSpPr>
          <p:cNvPr id="33" name="TextBox 32">
            <a:extLst>
              <a:ext uri="{FF2B5EF4-FFF2-40B4-BE49-F238E27FC236}">
                <a16:creationId xmlns:a16="http://schemas.microsoft.com/office/drawing/2014/main" id="{61A6E89A-A1C7-4193-B778-58FE2EF3ED44}"/>
              </a:ext>
            </a:extLst>
          </p:cNvPr>
          <p:cNvSpPr txBox="1"/>
          <p:nvPr/>
        </p:nvSpPr>
        <p:spPr>
          <a:xfrm>
            <a:off x="3657737" y="5205376"/>
            <a:ext cx="1825428" cy="276999"/>
          </a:xfrm>
          <a:prstGeom prst="rect">
            <a:avLst/>
          </a:prstGeom>
          <a:noFill/>
        </p:spPr>
        <p:txBody>
          <a:bodyPr wrap="square" rtlCol="0">
            <a:spAutoFit/>
          </a:bodyPr>
          <a:lstStyle/>
          <a:p>
            <a:pPr algn="ctr"/>
            <a:r>
              <a:rPr lang="en-US" sz="1200" b="1" dirty="0">
                <a:solidFill>
                  <a:schemeClr val="accent5">
                    <a:lumMod val="40000"/>
                    <a:lumOff val="60000"/>
                  </a:schemeClr>
                </a:solidFill>
              </a:rPr>
              <a:t> </a:t>
            </a:r>
          </a:p>
        </p:txBody>
      </p:sp>
      <p:sp>
        <p:nvSpPr>
          <p:cNvPr id="35" name="TextBox 34">
            <a:extLst>
              <a:ext uri="{FF2B5EF4-FFF2-40B4-BE49-F238E27FC236}">
                <a16:creationId xmlns:a16="http://schemas.microsoft.com/office/drawing/2014/main" id="{41D72D6C-7F1C-4364-98BB-AE63A9F54A64}"/>
              </a:ext>
            </a:extLst>
          </p:cNvPr>
          <p:cNvSpPr txBox="1"/>
          <p:nvPr/>
        </p:nvSpPr>
        <p:spPr>
          <a:xfrm>
            <a:off x="4644823" y="4086794"/>
            <a:ext cx="1880776" cy="1169551"/>
          </a:xfrm>
          <a:prstGeom prst="rect">
            <a:avLst/>
          </a:prstGeom>
          <a:noFill/>
        </p:spPr>
        <p:txBody>
          <a:bodyPr wrap="square" rtlCol="0">
            <a:spAutoFit/>
          </a:bodyPr>
          <a:lstStyle/>
          <a:p>
            <a:pPr algn="ctr"/>
            <a:r>
              <a:rPr lang="en-US" sz="1400" b="1" dirty="0"/>
              <a:t>*Vice Director of Leadership Summit Programming </a:t>
            </a:r>
          </a:p>
          <a:p>
            <a:pPr algn="ctr"/>
            <a:r>
              <a:rPr lang="en-US" sz="1400" b="1" dirty="0"/>
              <a:t>Lauren Tang (Singapore)</a:t>
            </a:r>
          </a:p>
        </p:txBody>
      </p:sp>
      <p:sp>
        <p:nvSpPr>
          <p:cNvPr id="36" name="TextBox 35">
            <a:extLst>
              <a:ext uri="{FF2B5EF4-FFF2-40B4-BE49-F238E27FC236}">
                <a16:creationId xmlns:a16="http://schemas.microsoft.com/office/drawing/2014/main" id="{8A29DF7E-BE46-40BF-A8A1-2EAAC56180A7}"/>
              </a:ext>
            </a:extLst>
          </p:cNvPr>
          <p:cNvSpPr txBox="1"/>
          <p:nvPr/>
        </p:nvSpPr>
        <p:spPr>
          <a:xfrm>
            <a:off x="8788242" y="1304849"/>
            <a:ext cx="2040604" cy="1169551"/>
          </a:xfrm>
          <a:prstGeom prst="rect">
            <a:avLst/>
          </a:prstGeom>
          <a:solidFill>
            <a:srgbClr val="CC99FF"/>
          </a:solidFill>
          <a:ln w="57150">
            <a:solidFill>
              <a:schemeClr val="bg1"/>
            </a:solidFill>
          </a:ln>
        </p:spPr>
        <p:txBody>
          <a:bodyPr wrap="square" rtlCol="0">
            <a:spAutoFit/>
          </a:bodyPr>
          <a:lstStyle/>
          <a:p>
            <a:pPr algn="ctr"/>
            <a:r>
              <a:rPr lang="en-US" sz="1400" b="1" dirty="0"/>
              <a:t>*Vice Director Diversity &amp; Inclusion</a:t>
            </a:r>
          </a:p>
          <a:p>
            <a:pPr algn="ctr"/>
            <a:r>
              <a:rPr lang="en-US" sz="1400" b="1" dirty="0"/>
              <a:t>Pooja Mahajan </a:t>
            </a:r>
          </a:p>
          <a:p>
            <a:pPr algn="ctr"/>
            <a:r>
              <a:rPr lang="en-US" sz="1400" b="1" dirty="0"/>
              <a:t>(India)</a:t>
            </a:r>
          </a:p>
          <a:p>
            <a:pPr algn="ctr"/>
            <a:endParaRPr lang="en-US" sz="1400" b="1" dirty="0"/>
          </a:p>
        </p:txBody>
      </p:sp>
      <p:sp>
        <p:nvSpPr>
          <p:cNvPr id="41" name="TextBox 40">
            <a:extLst>
              <a:ext uri="{FF2B5EF4-FFF2-40B4-BE49-F238E27FC236}">
                <a16:creationId xmlns:a16="http://schemas.microsoft.com/office/drawing/2014/main" id="{8A29DF7E-BE46-40BF-A8A1-2EAAC56180A7}"/>
              </a:ext>
            </a:extLst>
          </p:cNvPr>
          <p:cNvSpPr txBox="1"/>
          <p:nvPr/>
        </p:nvSpPr>
        <p:spPr>
          <a:xfrm>
            <a:off x="2535582" y="1306023"/>
            <a:ext cx="2040604" cy="1169551"/>
          </a:xfrm>
          <a:prstGeom prst="rect">
            <a:avLst/>
          </a:prstGeom>
          <a:solidFill>
            <a:srgbClr val="CC99FF"/>
          </a:solidFill>
          <a:ln w="57150">
            <a:solidFill>
              <a:schemeClr val="bg1"/>
            </a:solidFill>
          </a:ln>
        </p:spPr>
        <p:txBody>
          <a:bodyPr wrap="square" rtlCol="0">
            <a:spAutoFit/>
          </a:bodyPr>
          <a:lstStyle/>
          <a:p>
            <a:pPr algn="ctr"/>
            <a:r>
              <a:rPr lang="en-US" sz="1400" b="1" dirty="0"/>
              <a:t>*Vice Director of Spring Programs </a:t>
            </a:r>
          </a:p>
          <a:p>
            <a:pPr algn="ctr"/>
            <a:r>
              <a:rPr lang="en-US" sz="1400" b="1" dirty="0"/>
              <a:t>Amy </a:t>
            </a:r>
            <a:r>
              <a:rPr lang="en-US" sz="1400" b="1" dirty="0" err="1"/>
              <a:t>Vulpio</a:t>
            </a:r>
            <a:endParaRPr lang="en-US" sz="1400" b="1" dirty="0"/>
          </a:p>
          <a:p>
            <a:pPr algn="ctr"/>
            <a:r>
              <a:rPr lang="en-US" sz="1400" b="1" dirty="0"/>
              <a:t>(Philadelphia)</a:t>
            </a:r>
          </a:p>
          <a:p>
            <a:pPr algn="ctr"/>
            <a:endParaRPr lang="en-US" sz="1400" b="1" dirty="0"/>
          </a:p>
        </p:txBody>
      </p:sp>
      <p:sp>
        <p:nvSpPr>
          <p:cNvPr id="42" name="TextBox 41">
            <a:extLst>
              <a:ext uri="{FF2B5EF4-FFF2-40B4-BE49-F238E27FC236}">
                <a16:creationId xmlns:a16="http://schemas.microsoft.com/office/drawing/2014/main" id="{8A29DF7E-BE46-40BF-A8A1-2EAAC56180A7}"/>
              </a:ext>
            </a:extLst>
          </p:cNvPr>
          <p:cNvSpPr txBox="1"/>
          <p:nvPr/>
        </p:nvSpPr>
        <p:spPr>
          <a:xfrm>
            <a:off x="474910" y="2677552"/>
            <a:ext cx="2040604" cy="1169551"/>
          </a:xfrm>
          <a:prstGeom prst="rect">
            <a:avLst/>
          </a:prstGeom>
          <a:solidFill>
            <a:srgbClr val="CC99FF"/>
          </a:solidFill>
          <a:ln w="57150">
            <a:solidFill>
              <a:schemeClr val="bg1"/>
            </a:solidFill>
          </a:ln>
        </p:spPr>
        <p:txBody>
          <a:bodyPr wrap="square" rtlCol="0">
            <a:spAutoFit/>
          </a:bodyPr>
          <a:lstStyle/>
          <a:p>
            <a:pPr algn="ctr"/>
            <a:endParaRPr lang="en-US" sz="1400" b="1" dirty="0"/>
          </a:p>
          <a:p>
            <a:pPr algn="ctr"/>
            <a:r>
              <a:rPr lang="en-US" sz="1400" b="1" dirty="0"/>
              <a:t>*Vice Director of News </a:t>
            </a:r>
          </a:p>
          <a:p>
            <a:pPr algn="ctr"/>
            <a:r>
              <a:rPr lang="en-US" sz="1400" b="1" dirty="0"/>
              <a:t>Chrissy </a:t>
            </a:r>
            <a:r>
              <a:rPr lang="en-US" sz="1400" b="1" dirty="0" err="1"/>
              <a:t>Sanfelippo</a:t>
            </a:r>
            <a:endParaRPr lang="en-US" sz="1400" b="1" dirty="0"/>
          </a:p>
          <a:p>
            <a:pPr algn="ctr"/>
            <a:r>
              <a:rPr lang="en-US" sz="1400" b="1" dirty="0"/>
              <a:t>(Chicago)</a:t>
            </a:r>
          </a:p>
          <a:p>
            <a:pPr algn="ctr"/>
            <a:endParaRPr lang="en-US" sz="1400" b="1" dirty="0"/>
          </a:p>
        </p:txBody>
      </p:sp>
      <p:sp>
        <p:nvSpPr>
          <p:cNvPr id="46" name="TextBox 45">
            <a:extLst>
              <a:ext uri="{FF2B5EF4-FFF2-40B4-BE49-F238E27FC236}">
                <a16:creationId xmlns:a16="http://schemas.microsoft.com/office/drawing/2014/main" id="{B43F2EF3-5804-4BFD-BAD2-271A6A9C5452}"/>
              </a:ext>
            </a:extLst>
          </p:cNvPr>
          <p:cNvSpPr txBox="1"/>
          <p:nvPr/>
        </p:nvSpPr>
        <p:spPr>
          <a:xfrm>
            <a:off x="2544359" y="4066885"/>
            <a:ext cx="1839850" cy="1169551"/>
          </a:xfrm>
          <a:prstGeom prst="rect">
            <a:avLst/>
          </a:prstGeom>
          <a:solidFill>
            <a:srgbClr val="CC99FF"/>
          </a:solidFill>
        </p:spPr>
        <p:txBody>
          <a:bodyPr wrap="square" rtlCol="0">
            <a:spAutoFit/>
          </a:bodyPr>
          <a:lstStyle/>
          <a:p>
            <a:pPr algn="ctr"/>
            <a:r>
              <a:rPr lang="en-US" sz="1400" b="1"/>
              <a:t>*UNCITRAL Committee Co-Director </a:t>
            </a:r>
          </a:p>
          <a:p>
            <a:pPr algn="ctr"/>
            <a:r>
              <a:rPr lang="en-US" sz="1400" b="1"/>
              <a:t>Deb Grassgreen</a:t>
            </a:r>
          </a:p>
          <a:p>
            <a:pPr algn="ctr"/>
            <a:r>
              <a:rPr lang="en-US" sz="1400" b="1"/>
              <a:t>(Northern California)</a:t>
            </a:r>
            <a:endParaRPr lang="en-US" sz="1400" b="1" dirty="0"/>
          </a:p>
        </p:txBody>
      </p:sp>
      <p:sp>
        <p:nvSpPr>
          <p:cNvPr id="3" name="Rectangle 2"/>
          <p:cNvSpPr/>
          <p:nvPr/>
        </p:nvSpPr>
        <p:spPr>
          <a:xfrm>
            <a:off x="6778678" y="4175961"/>
            <a:ext cx="1893626" cy="738664"/>
          </a:xfrm>
          <a:prstGeom prst="rect">
            <a:avLst/>
          </a:prstGeom>
        </p:spPr>
        <p:txBody>
          <a:bodyPr wrap="square">
            <a:spAutoFit/>
          </a:bodyPr>
          <a:lstStyle/>
          <a:p>
            <a:pPr algn="ctr"/>
            <a:r>
              <a:rPr lang="en-US" sz="1400" b="1" dirty="0"/>
              <a:t>*2023 Rising Star</a:t>
            </a:r>
          </a:p>
          <a:p>
            <a:pPr algn="ctr"/>
            <a:r>
              <a:rPr lang="en-US" sz="1400" b="1" dirty="0" err="1"/>
              <a:t>Saneea</a:t>
            </a:r>
            <a:r>
              <a:rPr lang="en-US" sz="1400" b="1" dirty="0"/>
              <a:t> </a:t>
            </a:r>
            <a:r>
              <a:rPr lang="en-US" sz="1400" b="1" dirty="0" err="1"/>
              <a:t>Tanvir</a:t>
            </a:r>
            <a:r>
              <a:rPr lang="en-US" sz="1400" b="1" dirty="0"/>
              <a:t> (Ontario)</a:t>
            </a:r>
          </a:p>
        </p:txBody>
      </p:sp>
    </p:spTree>
    <p:extLst>
      <p:ext uri="{BB962C8B-B14F-4D97-AF65-F5344CB8AC3E}">
        <p14:creationId xmlns:p14="http://schemas.microsoft.com/office/powerpoint/2010/main" val="15769922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4A535ADD-8C0E-1749-3D62-C004BE48E01C}"/>
              </a:ext>
            </a:extLst>
          </p:cNvPr>
          <p:cNvSpPr txBox="1"/>
          <p:nvPr/>
        </p:nvSpPr>
        <p:spPr>
          <a:xfrm>
            <a:off x="6780774" y="2777810"/>
            <a:ext cx="1825428" cy="897622"/>
          </a:xfrm>
          <a:prstGeom prst="rect">
            <a:avLst/>
          </a:prstGeom>
          <a:solidFill>
            <a:srgbClr val="CC99FF"/>
          </a:solidFill>
        </p:spPr>
        <p:txBody>
          <a:bodyPr wrap="square" rtlCol="0">
            <a:spAutoFit/>
          </a:bodyPr>
          <a:lstStyle/>
          <a:p>
            <a:endParaRPr lang="en-US" dirty="0"/>
          </a:p>
        </p:txBody>
      </p:sp>
      <p:sp>
        <p:nvSpPr>
          <p:cNvPr id="25" name="TextBox 24">
            <a:extLst>
              <a:ext uri="{FF2B5EF4-FFF2-40B4-BE49-F238E27FC236}">
                <a16:creationId xmlns:a16="http://schemas.microsoft.com/office/drawing/2014/main" id="{9F2F5D9E-9E35-4767-81D5-C1393068B2FB}"/>
              </a:ext>
            </a:extLst>
          </p:cNvPr>
          <p:cNvSpPr txBox="1"/>
          <p:nvPr/>
        </p:nvSpPr>
        <p:spPr>
          <a:xfrm>
            <a:off x="2767663" y="1504299"/>
            <a:ext cx="1825428" cy="897622"/>
          </a:xfrm>
          <a:prstGeom prst="rect">
            <a:avLst/>
          </a:prstGeom>
          <a:solidFill>
            <a:srgbClr val="CC99FF"/>
          </a:solidFill>
        </p:spPr>
        <p:txBody>
          <a:bodyPr wrap="square" rtlCol="0">
            <a:spAutoFit/>
          </a:bodyPr>
          <a:lstStyle/>
          <a:p>
            <a:endParaRPr lang="en-US" dirty="0"/>
          </a:p>
        </p:txBody>
      </p:sp>
      <p:sp>
        <p:nvSpPr>
          <p:cNvPr id="26" name="TextBox 25">
            <a:extLst>
              <a:ext uri="{FF2B5EF4-FFF2-40B4-BE49-F238E27FC236}">
                <a16:creationId xmlns:a16="http://schemas.microsoft.com/office/drawing/2014/main" id="{8E065BC8-2032-48B5-A16B-A1852C335811}"/>
              </a:ext>
            </a:extLst>
          </p:cNvPr>
          <p:cNvSpPr txBox="1"/>
          <p:nvPr/>
        </p:nvSpPr>
        <p:spPr>
          <a:xfrm>
            <a:off x="2765977" y="4110341"/>
            <a:ext cx="1825428" cy="897622"/>
          </a:xfrm>
          <a:prstGeom prst="rect">
            <a:avLst/>
          </a:prstGeom>
          <a:solidFill>
            <a:srgbClr val="CC99FF"/>
          </a:solidFill>
        </p:spPr>
        <p:txBody>
          <a:bodyPr wrap="square" rtlCol="0">
            <a:spAutoFit/>
          </a:bodyPr>
          <a:lstStyle/>
          <a:p>
            <a:endParaRPr lang="en-US" dirty="0"/>
          </a:p>
        </p:txBody>
      </p:sp>
      <p:sp>
        <p:nvSpPr>
          <p:cNvPr id="27" name="TextBox 26">
            <a:extLst>
              <a:ext uri="{FF2B5EF4-FFF2-40B4-BE49-F238E27FC236}">
                <a16:creationId xmlns:a16="http://schemas.microsoft.com/office/drawing/2014/main" id="{9C7EDA36-28D3-48CC-9381-9A28494EC05D}"/>
              </a:ext>
            </a:extLst>
          </p:cNvPr>
          <p:cNvSpPr txBox="1"/>
          <p:nvPr/>
        </p:nvSpPr>
        <p:spPr>
          <a:xfrm>
            <a:off x="4740782" y="2740271"/>
            <a:ext cx="1825428" cy="897622"/>
          </a:xfrm>
          <a:prstGeom prst="rect">
            <a:avLst/>
          </a:prstGeom>
          <a:solidFill>
            <a:srgbClr val="CC99FF"/>
          </a:solidFill>
        </p:spPr>
        <p:txBody>
          <a:bodyPr wrap="square" rtlCol="0">
            <a:spAutoFit/>
          </a:bodyPr>
          <a:lstStyle/>
          <a:p>
            <a:endParaRPr lang="en-US" dirty="0"/>
          </a:p>
        </p:txBody>
      </p:sp>
      <p:sp>
        <p:nvSpPr>
          <p:cNvPr id="28" name="TextBox 27">
            <a:extLst>
              <a:ext uri="{FF2B5EF4-FFF2-40B4-BE49-F238E27FC236}">
                <a16:creationId xmlns:a16="http://schemas.microsoft.com/office/drawing/2014/main" id="{5678D798-FC11-46E2-A564-BD8F8213F650}"/>
              </a:ext>
            </a:extLst>
          </p:cNvPr>
          <p:cNvSpPr txBox="1"/>
          <p:nvPr/>
        </p:nvSpPr>
        <p:spPr>
          <a:xfrm>
            <a:off x="4756466" y="1512344"/>
            <a:ext cx="1825428" cy="897622"/>
          </a:xfrm>
          <a:prstGeom prst="rect">
            <a:avLst/>
          </a:prstGeom>
          <a:solidFill>
            <a:srgbClr val="CC99FF"/>
          </a:solidFill>
        </p:spPr>
        <p:txBody>
          <a:bodyPr wrap="square" rtlCol="0">
            <a:spAutoFit/>
          </a:bodyPr>
          <a:lstStyle/>
          <a:p>
            <a:endParaRPr lang="en-US" dirty="0"/>
          </a:p>
        </p:txBody>
      </p:sp>
      <p:sp>
        <p:nvSpPr>
          <p:cNvPr id="40" name="TextBox 39">
            <a:extLst>
              <a:ext uri="{FF2B5EF4-FFF2-40B4-BE49-F238E27FC236}">
                <a16:creationId xmlns:a16="http://schemas.microsoft.com/office/drawing/2014/main" id="{F38498C6-93B0-4DEC-84A0-4D6EFA363EE2}"/>
              </a:ext>
            </a:extLst>
          </p:cNvPr>
          <p:cNvSpPr txBox="1"/>
          <p:nvPr/>
        </p:nvSpPr>
        <p:spPr>
          <a:xfrm>
            <a:off x="789510" y="5451421"/>
            <a:ext cx="1825428" cy="897622"/>
          </a:xfrm>
          <a:prstGeom prst="rect">
            <a:avLst/>
          </a:prstGeom>
          <a:solidFill>
            <a:srgbClr val="CC99FF"/>
          </a:solidFill>
        </p:spPr>
        <p:txBody>
          <a:bodyPr wrap="square" rtlCol="0">
            <a:spAutoFit/>
          </a:bodyPr>
          <a:lstStyle/>
          <a:p>
            <a:endParaRPr lang="en-US" dirty="0"/>
          </a:p>
        </p:txBody>
      </p:sp>
      <p:sp>
        <p:nvSpPr>
          <p:cNvPr id="32" name="TextBox 31">
            <a:extLst>
              <a:ext uri="{FF2B5EF4-FFF2-40B4-BE49-F238E27FC236}">
                <a16:creationId xmlns:a16="http://schemas.microsoft.com/office/drawing/2014/main" id="{065C917B-8F05-4C09-A683-C375BFF4C18B}"/>
              </a:ext>
            </a:extLst>
          </p:cNvPr>
          <p:cNvSpPr txBox="1"/>
          <p:nvPr/>
        </p:nvSpPr>
        <p:spPr>
          <a:xfrm>
            <a:off x="789510" y="1477775"/>
            <a:ext cx="1825428" cy="897622"/>
          </a:xfrm>
          <a:prstGeom prst="rect">
            <a:avLst/>
          </a:prstGeom>
          <a:solidFill>
            <a:srgbClr val="CC99FF"/>
          </a:solidFill>
        </p:spPr>
        <p:txBody>
          <a:bodyPr wrap="square" rtlCol="0">
            <a:spAutoFit/>
          </a:bodyPr>
          <a:lstStyle/>
          <a:p>
            <a:endParaRPr lang="en-US" dirty="0"/>
          </a:p>
        </p:txBody>
      </p:sp>
      <p:sp>
        <p:nvSpPr>
          <p:cNvPr id="41" name="TextBox 40">
            <a:extLst>
              <a:ext uri="{FF2B5EF4-FFF2-40B4-BE49-F238E27FC236}">
                <a16:creationId xmlns:a16="http://schemas.microsoft.com/office/drawing/2014/main" id="{33DCD0C3-D094-42B5-BB21-E2D211623228}"/>
              </a:ext>
            </a:extLst>
          </p:cNvPr>
          <p:cNvSpPr txBox="1"/>
          <p:nvPr/>
        </p:nvSpPr>
        <p:spPr>
          <a:xfrm>
            <a:off x="6780774" y="1521893"/>
            <a:ext cx="1825428" cy="897622"/>
          </a:xfrm>
          <a:prstGeom prst="rect">
            <a:avLst/>
          </a:prstGeom>
          <a:solidFill>
            <a:srgbClr val="CC99FF"/>
          </a:solidFill>
        </p:spPr>
        <p:txBody>
          <a:bodyPr wrap="square" rtlCol="0">
            <a:spAutoFit/>
          </a:bodyPr>
          <a:lstStyle/>
          <a:p>
            <a:endParaRPr lang="en-US" dirty="0"/>
          </a:p>
        </p:txBody>
      </p:sp>
      <p:sp>
        <p:nvSpPr>
          <p:cNvPr id="4" name="TextBox 3">
            <a:extLst>
              <a:ext uri="{FF2B5EF4-FFF2-40B4-BE49-F238E27FC236}">
                <a16:creationId xmlns:a16="http://schemas.microsoft.com/office/drawing/2014/main" id="{8EC6D2E0-D5B7-4658-B33D-91AEBADFCD2B}"/>
              </a:ext>
            </a:extLst>
          </p:cNvPr>
          <p:cNvSpPr txBox="1"/>
          <p:nvPr/>
        </p:nvSpPr>
        <p:spPr>
          <a:xfrm>
            <a:off x="3692965" y="233252"/>
            <a:ext cx="3797963" cy="400110"/>
          </a:xfrm>
          <a:prstGeom prst="rect">
            <a:avLst/>
          </a:prstGeom>
          <a:noFill/>
        </p:spPr>
        <p:txBody>
          <a:bodyPr wrap="none" rtlCol="0">
            <a:spAutoFit/>
          </a:bodyPr>
          <a:lstStyle/>
          <a:p>
            <a:r>
              <a:rPr lang="en-US" sz="2000" b="1" dirty="0"/>
              <a:t>IWIRC Governance Structure 2024</a:t>
            </a:r>
          </a:p>
        </p:txBody>
      </p:sp>
      <p:sp>
        <p:nvSpPr>
          <p:cNvPr id="5" name="TextBox 4">
            <a:extLst>
              <a:ext uri="{FF2B5EF4-FFF2-40B4-BE49-F238E27FC236}">
                <a16:creationId xmlns:a16="http://schemas.microsoft.com/office/drawing/2014/main" id="{F02C4B28-94F6-4C9C-A649-BF16CBD74EC7}"/>
              </a:ext>
            </a:extLst>
          </p:cNvPr>
          <p:cNvSpPr txBox="1"/>
          <p:nvPr/>
        </p:nvSpPr>
        <p:spPr>
          <a:xfrm>
            <a:off x="629173" y="894813"/>
            <a:ext cx="1903791" cy="369332"/>
          </a:xfrm>
          <a:prstGeom prst="rect">
            <a:avLst/>
          </a:prstGeom>
          <a:noFill/>
        </p:spPr>
        <p:txBody>
          <a:bodyPr wrap="none" rtlCol="0">
            <a:spAutoFit/>
          </a:bodyPr>
          <a:lstStyle/>
          <a:p>
            <a:r>
              <a:rPr lang="en-US" dirty="0"/>
              <a:t>At Large Directors </a:t>
            </a:r>
          </a:p>
        </p:txBody>
      </p:sp>
      <p:sp>
        <p:nvSpPr>
          <p:cNvPr id="9" name="TextBox 8">
            <a:extLst>
              <a:ext uri="{FF2B5EF4-FFF2-40B4-BE49-F238E27FC236}">
                <a16:creationId xmlns:a16="http://schemas.microsoft.com/office/drawing/2014/main" id="{A9C9BE76-8F5F-401E-AF8A-A917C472B0BF}"/>
              </a:ext>
            </a:extLst>
          </p:cNvPr>
          <p:cNvSpPr txBox="1"/>
          <p:nvPr/>
        </p:nvSpPr>
        <p:spPr>
          <a:xfrm>
            <a:off x="2765977" y="5446684"/>
            <a:ext cx="1825428" cy="897622"/>
          </a:xfrm>
          <a:prstGeom prst="rect">
            <a:avLst/>
          </a:prstGeom>
          <a:solidFill>
            <a:srgbClr val="CC99FF"/>
          </a:solidFill>
        </p:spPr>
        <p:txBody>
          <a:bodyPr wrap="square" rtlCol="0">
            <a:spAutoFit/>
          </a:bodyPr>
          <a:lstStyle/>
          <a:p>
            <a:endParaRPr lang="en-US" dirty="0"/>
          </a:p>
        </p:txBody>
      </p:sp>
      <p:sp>
        <p:nvSpPr>
          <p:cNvPr id="11" name="TextBox 10">
            <a:extLst>
              <a:ext uri="{FF2B5EF4-FFF2-40B4-BE49-F238E27FC236}">
                <a16:creationId xmlns:a16="http://schemas.microsoft.com/office/drawing/2014/main" id="{6D1EBA87-524A-48A7-8FE4-2033A4977002}"/>
              </a:ext>
            </a:extLst>
          </p:cNvPr>
          <p:cNvSpPr txBox="1"/>
          <p:nvPr/>
        </p:nvSpPr>
        <p:spPr>
          <a:xfrm>
            <a:off x="773826" y="2727310"/>
            <a:ext cx="1825428" cy="923544"/>
          </a:xfrm>
          <a:prstGeom prst="rect">
            <a:avLst/>
          </a:prstGeom>
          <a:solidFill>
            <a:srgbClr val="CC99FF"/>
          </a:solidFill>
        </p:spPr>
        <p:txBody>
          <a:bodyPr wrap="square" rtlCol="0">
            <a:spAutoFit/>
          </a:bodyPr>
          <a:lstStyle/>
          <a:p>
            <a:endParaRPr lang="en-US" dirty="0"/>
          </a:p>
        </p:txBody>
      </p:sp>
      <p:sp>
        <p:nvSpPr>
          <p:cNvPr id="12" name="TextBox 11">
            <a:extLst>
              <a:ext uri="{FF2B5EF4-FFF2-40B4-BE49-F238E27FC236}">
                <a16:creationId xmlns:a16="http://schemas.microsoft.com/office/drawing/2014/main" id="{DD48612A-12E5-4458-A184-4A98456B9E74}"/>
              </a:ext>
            </a:extLst>
          </p:cNvPr>
          <p:cNvSpPr txBox="1"/>
          <p:nvPr/>
        </p:nvSpPr>
        <p:spPr>
          <a:xfrm>
            <a:off x="6780774" y="4102301"/>
            <a:ext cx="1825428" cy="897622"/>
          </a:xfrm>
          <a:prstGeom prst="rect">
            <a:avLst/>
          </a:prstGeom>
          <a:solidFill>
            <a:srgbClr val="CC99FF"/>
          </a:solidFill>
        </p:spPr>
        <p:txBody>
          <a:bodyPr wrap="square" rtlCol="0">
            <a:spAutoFit/>
          </a:bodyPr>
          <a:lstStyle/>
          <a:p>
            <a:endParaRPr lang="en-US" dirty="0"/>
          </a:p>
        </p:txBody>
      </p:sp>
      <p:sp>
        <p:nvSpPr>
          <p:cNvPr id="14" name="TextBox 13">
            <a:extLst>
              <a:ext uri="{FF2B5EF4-FFF2-40B4-BE49-F238E27FC236}">
                <a16:creationId xmlns:a16="http://schemas.microsoft.com/office/drawing/2014/main" id="{9DA0F9B9-E307-4F15-8315-82A68E666AB6}"/>
              </a:ext>
            </a:extLst>
          </p:cNvPr>
          <p:cNvSpPr txBox="1"/>
          <p:nvPr/>
        </p:nvSpPr>
        <p:spPr>
          <a:xfrm>
            <a:off x="741669" y="4089669"/>
            <a:ext cx="1825428" cy="897622"/>
          </a:xfrm>
          <a:prstGeom prst="rect">
            <a:avLst/>
          </a:prstGeom>
          <a:solidFill>
            <a:srgbClr val="CC99FF"/>
          </a:solidFill>
        </p:spPr>
        <p:txBody>
          <a:bodyPr wrap="square" rtlCol="0">
            <a:spAutoFit/>
          </a:bodyPr>
          <a:lstStyle/>
          <a:p>
            <a:endParaRPr lang="en-US" dirty="0"/>
          </a:p>
        </p:txBody>
      </p:sp>
      <p:sp>
        <p:nvSpPr>
          <p:cNvPr id="45" name="TextBox 44">
            <a:extLst>
              <a:ext uri="{FF2B5EF4-FFF2-40B4-BE49-F238E27FC236}">
                <a16:creationId xmlns:a16="http://schemas.microsoft.com/office/drawing/2014/main" id="{7F54E7A2-FC85-4338-8377-DDE83554EDFA}"/>
              </a:ext>
            </a:extLst>
          </p:cNvPr>
          <p:cNvSpPr txBox="1"/>
          <p:nvPr/>
        </p:nvSpPr>
        <p:spPr>
          <a:xfrm>
            <a:off x="2775756" y="4181780"/>
            <a:ext cx="1772050" cy="738664"/>
          </a:xfrm>
          <a:prstGeom prst="rect">
            <a:avLst/>
          </a:prstGeom>
          <a:noFill/>
        </p:spPr>
        <p:txBody>
          <a:bodyPr wrap="square" rtlCol="0">
            <a:spAutoFit/>
          </a:bodyPr>
          <a:lstStyle/>
          <a:p>
            <a:pPr algn="ctr"/>
            <a:r>
              <a:rPr lang="en-US" sz="1400" b="1" dirty="0"/>
              <a:t>Sharon Chong</a:t>
            </a:r>
            <a:br>
              <a:rPr lang="en-US" sz="1400" b="1" dirty="0"/>
            </a:br>
            <a:r>
              <a:rPr lang="en-US" sz="1400" b="1" dirty="0"/>
              <a:t>(Malaysia Network)</a:t>
            </a:r>
            <a:br>
              <a:rPr lang="en-US" sz="1400" b="1" dirty="0"/>
            </a:br>
            <a:r>
              <a:rPr lang="en-US" sz="1400" b="1" dirty="0"/>
              <a:t>At Large, 2025 </a:t>
            </a:r>
          </a:p>
        </p:txBody>
      </p:sp>
      <p:sp>
        <p:nvSpPr>
          <p:cNvPr id="46" name="TextBox 45">
            <a:extLst>
              <a:ext uri="{FF2B5EF4-FFF2-40B4-BE49-F238E27FC236}">
                <a16:creationId xmlns:a16="http://schemas.microsoft.com/office/drawing/2014/main" id="{BC4E5763-39B3-40C3-835B-95E6A04D5AEB}"/>
              </a:ext>
            </a:extLst>
          </p:cNvPr>
          <p:cNvSpPr txBox="1"/>
          <p:nvPr/>
        </p:nvSpPr>
        <p:spPr>
          <a:xfrm>
            <a:off x="769701" y="5163871"/>
            <a:ext cx="1825428" cy="1138773"/>
          </a:xfrm>
          <a:prstGeom prst="rect">
            <a:avLst/>
          </a:prstGeom>
          <a:noFill/>
        </p:spPr>
        <p:txBody>
          <a:bodyPr wrap="square" rtlCol="0">
            <a:spAutoFit/>
          </a:bodyPr>
          <a:lstStyle/>
          <a:p>
            <a:pPr algn="ctr"/>
            <a:endParaRPr lang="en-US" sz="1200" dirty="0"/>
          </a:p>
          <a:p>
            <a:pPr algn="ctr"/>
            <a:br>
              <a:rPr lang="en-US" sz="1400" b="1" dirty="0"/>
            </a:br>
            <a:r>
              <a:rPr lang="en-US" sz="1400" b="1" dirty="0"/>
              <a:t>Gemma Lardner</a:t>
            </a:r>
            <a:br>
              <a:rPr lang="en-US" sz="1400" b="1" dirty="0"/>
            </a:br>
            <a:r>
              <a:rPr lang="en-US" sz="1400" b="1" dirty="0"/>
              <a:t>(Cayman Network)</a:t>
            </a:r>
            <a:br>
              <a:rPr lang="en-US" sz="1400" b="1" dirty="0"/>
            </a:br>
            <a:r>
              <a:rPr lang="en-US" sz="1400" b="1" dirty="0"/>
              <a:t>At Large, 2025 </a:t>
            </a:r>
          </a:p>
        </p:txBody>
      </p:sp>
      <p:sp>
        <p:nvSpPr>
          <p:cNvPr id="50" name="TextBox 49">
            <a:extLst>
              <a:ext uri="{FF2B5EF4-FFF2-40B4-BE49-F238E27FC236}">
                <a16:creationId xmlns:a16="http://schemas.microsoft.com/office/drawing/2014/main" id="{5602287B-A20F-442A-81E8-37552E2C1D0F}"/>
              </a:ext>
            </a:extLst>
          </p:cNvPr>
          <p:cNvSpPr txBox="1"/>
          <p:nvPr/>
        </p:nvSpPr>
        <p:spPr>
          <a:xfrm>
            <a:off x="4740782" y="1629614"/>
            <a:ext cx="1825428" cy="738664"/>
          </a:xfrm>
          <a:prstGeom prst="rect">
            <a:avLst/>
          </a:prstGeom>
          <a:noFill/>
        </p:spPr>
        <p:txBody>
          <a:bodyPr wrap="square" rtlCol="0">
            <a:spAutoFit/>
          </a:bodyPr>
          <a:lstStyle/>
          <a:p>
            <a:pPr algn="ctr"/>
            <a:r>
              <a:rPr lang="en-US" sz="1400" b="1" dirty="0"/>
              <a:t>Hon. Elizabeth Gunn</a:t>
            </a:r>
          </a:p>
          <a:p>
            <a:pPr algn="ctr"/>
            <a:r>
              <a:rPr lang="en-US" sz="1400" b="1" dirty="0"/>
              <a:t>(Washington DC)</a:t>
            </a:r>
          </a:p>
          <a:p>
            <a:pPr algn="ctr"/>
            <a:r>
              <a:rPr lang="en-US" sz="1400" b="1" dirty="0"/>
              <a:t>At Large, 2024</a:t>
            </a:r>
          </a:p>
        </p:txBody>
      </p:sp>
      <p:sp>
        <p:nvSpPr>
          <p:cNvPr id="53" name="TextBox 52">
            <a:extLst>
              <a:ext uri="{FF2B5EF4-FFF2-40B4-BE49-F238E27FC236}">
                <a16:creationId xmlns:a16="http://schemas.microsoft.com/office/drawing/2014/main" id="{BF5695DB-CFCA-41A9-98BE-D0365F2951D7}"/>
              </a:ext>
            </a:extLst>
          </p:cNvPr>
          <p:cNvSpPr txBox="1"/>
          <p:nvPr/>
        </p:nvSpPr>
        <p:spPr>
          <a:xfrm>
            <a:off x="773826" y="1521115"/>
            <a:ext cx="1825428" cy="954107"/>
          </a:xfrm>
          <a:prstGeom prst="rect">
            <a:avLst/>
          </a:prstGeom>
          <a:noFill/>
        </p:spPr>
        <p:txBody>
          <a:bodyPr wrap="square" rtlCol="0">
            <a:spAutoFit/>
          </a:bodyPr>
          <a:lstStyle/>
          <a:p>
            <a:pPr algn="ctr"/>
            <a:r>
              <a:rPr lang="en-US" sz="1400" b="1" dirty="0"/>
              <a:t>Monica Blacker</a:t>
            </a:r>
          </a:p>
          <a:p>
            <a:pPr algn="ctr"/>
            <a:r>
              <a:rPr lang="en-US" sz="1400" b="1" dirty="0"/>
              <a:t>(Dallas/ Ft. Worth)</a:t>
            </a:r>
          </a:p>
          <a:p>
            <a:pPr algn="ctr"/>
            <a:r>
              <a:rPr lang="en-US" sz="1400" b="1" dirty="0"/>
              <a:t>At Large, 2024</a:t>
            </a:r>
          </a:p>
          <a:p>
            <a:pPr algn="ctr"/>
            <a:endParaRPr lang="en-US" sz="1400" b="1" dirty="0"/>
          </a:p>
        </p:txBody>
      </p:sp>
      <p:sp>
        <p:nvSpPr>
          <p:cNvPr id="55" name="Date Placeholder 54">
            <a:extLst>
              <a:ext uri="{FF2B5EF4-FFF2-40B4-BE49-F238E27FC236}">
                <a16:creationId xmlns:a16="http://schemas.microsoft.com/office/drawing/2014/main" id="{CC1CD2E0-D913-4369-B671-3D687924F2F3}"/>
              </a:ext>
            </a:extLst>
          </p:cNvPr>
          <p:cNvSpPr>
            <a:spLocks noGrp="1"/>
          </p:cNvSpPr>
          <p:nvPr>
            <p:ph type="dt" sz="half" idx="10"/>
          </p:nvPr>
        </p:nvSpPr>
        <p:spPr>
          <a:xfrm>
            <a:off x="72547" y="6364979"/>
            <a:ext cx="2743200" cy="365125"/>
          </a:xfrm>
        </p:spPr>
        <p:txBody>
          <a:bodyPr/>
          <a:lstStyle/>
          <a:p>
            <a:fld id="{787B8F70-9A0B-4F0B-ADE3-D0321682BE07}" type="datetime1">
              <a:rPr lang="en-US" smtClean="0"/>
              <a:t>12/11/2023</a:t>
            </a:fld>
            <a:endParaRPr lang="en-US" dirty="0"/>
          </a:p>
        </p:txBody>
      </p:sp>
      <p:sp>
        <p:nvSpPr>
          <p:cNvPr id="42" name="TextBox 41">
            <a:extLst>
              <a:ext uri="{FF2B5EF4-FFF2-40B4-BE49-F238E27FC236}">
                <a16:creationId xmlns:a16="http://schemas.microsoft.com/office/drawing/2014/main" id="{3D9CB52D-673D-44CE-8182-E906204D10A1}"/>
              </a:ext>
            </a:extLst>
          </p:cNvPr>
          <p:cNvSpPr txBox="1"/>
          <p:nvPr/>
        </p:nvSpPr>
        <p:spPr>
          <a:xfrm>
            <a:off x="4679232" y="2899229"/>
            <a:ext cx="1825428" cy="738664"/>
          </a:xfrm>
          <a:prstGeom prst="rect">
            <a:avLst/>
          </a:prstGeom>
          <a:noFill/>
        </p:spPr>
        <p:txBody>
          <a:bodyPr wrap="square" rtlCol="0">
            <a:spAutoFit/>
          </a:bodyPr>
          <a:lstStyle/>
          <a:p>
            <a:pPr algn="ctr"/>
            <a:r>
              <a:rPr lang="en-US" sz="1400" b="1" dirty="0" err="1"/>
              <a:t>Adine</a:t>
            </a:r>
            <a:r>
              <a:rPr lang="en-US" sz="1400" b="1" dirty="0"/>
              <a:t> </a:t>
            </a:r>
            <a:r>
              <a:rPr lang="en-US" sz="1400" b="1" dirty="0" err="1"/>
              <a:t>Momoh</a:t>
            </a:r>
            <a:endParaRPr lang="en-US" sz="1400" b="1" dirty="0"/>
          </a:p>
          <a:p>
            <a:pPr algn="ctr"/>
            <a:r>
              <a:rPr lang="en-US" sz="1400" b="1" dirty="0"/>
              <a:t>(Minnesota)</a:t>
            </a:r>
          </a:p>
          <a:p>
            <a:pPr algn="ctr"/>
            <a:r>
              <a:rPr lang="en-US" sz="1400" b="1" dirty="0"/>
              <a:t>At Large, 2024</a:t>
            </a:r>
          </a:p>
        </p:txBody>
      </p:sp>
      <p:sp>
        <p:nvSpPr>
          <p:cNvPr id="51" name="TextBox 50">
            <a:extLst>
              <a:ext uri="{FF2B5EF4-FFF2-40B4-BE49-F238E27FC236}">
                <a16:creationId xmlns:a16="http://schemas.microsoft.com/office/drawing/2014/main" id="{14E1826C-B252-4C80-823A-204C684CEA45}"/>
              </a:ext>
            </a:extLst>
          </p:cNvPr>
          <p:cNvSpPr txBox="1"/>
          <p:nvPr/>
        </p:nvSpPr>
        <p:spPr>
          <a:xfrm>
            <a:off x="773826" y="2786811"/>
            <a:ext cx="1825428" cy="738664"/>
          </a:xfrm>
          <a:prstGeom prst="rect">
            <a:avLst/>
          </a:prstGeom>
          <a:noFill/>
        </p:spPr>
        <p:txBody>
          <a:bodyPr wrap="square" rtlCol="0">
            <a:spAutoFit/>
          </a:bodyPr>
          <a:lstStyle/>
          <a:p>
            <a:pPr algn="ctr"/>
            <a:r>
              <a:rPr lang="en-US" sz="1400" b="1" dirty="0"/>
              <a:t>Samantha Martin</a:t>
            </a:r>
          </a:p>
          <a:p>
            <a:pPr algn="ctr"/>
            <a:r>
              <a:rPr lang="en-US" sz="1400" b="1" dirty="0"/>
              <a:t>(New York)</a:t>
            </a:r>
          </a:p>
          <a:p>
            <a:pPr algn="ctr"/>
            <a:r>
              <a:rPr lang="en-US" sz="1400" b="1" dirty="0"/>
              <a:t>At Large, 2024 </a:t>
            </a:r>
          </a:p>
        </p:txBody>
      </p:sp>
      <p:sp>
        <p:nvSpPr>
          <p:cNvPr id="61" name="TextBox 60">
            <a:extLst>
              <a:ext uri="{FF2B5EF4-FFF2-40B4-BE49-F238E27FC236}">
                <a16:creationId xmlns:a16="http://schemas.microsoft.com/office/drawing/2014/main" id="{FB0C5649-2A1F-4399-9B18-6D49525A271F}"/>
              </a:ext>
            </a:extLst>
          </p:cNvPr>
          <p:cNvSpPr txBox="1"/>
          <p:nvPr/>
        </p:nvSpPr>
        <p:spPr>
          <a:xfrm>
            <a:off x="6713901" y="1602258"/>
            <a:ext cx="1825428" cy="738664"/>
          </a:xfrm>
          <a:prstGeom prst="rect">
            <a:avLst/>
          </a:prstGeom>
          <a:noFill/>
        </p:spPr>
        <p:txBody>
          <a:bodyPr wrap="square" rtlCol="0">
            <a:spAutoFit/>
          </a:bodyPr>
          <a:lstStyle/>
          <a:p>
            <a:pPr algn="ctr"/>
            <a:r>
              <a:rPr lang="en-US" sz="1400" b="1" dirty="0"/>
              <a:t>Debby Lim</a:t>
            </a:r>
          </a:p>
          <a:p>
            <a:pPr algn="ctr"/>
            <a:r>
              <a:rPr lang="en-US" sz="1400" b="1" dirty="0"/>
              <a:t>(Singapore)</a:t>
            </a:r>
          </a:p>
          <a:p>
            <a:pPr algn="ctr"/>
            <a:r>
              <a:rPr lang="en-US" sz="1400" b="1" dirty="0"/>
              <a:t>At Large, 2024</a:t>
            </a:r>
          </a:p>
        </p:txBody>
      </p:sp>
      <p:sp>
        <p:nvSpPr>
          <p:cNvPr id="62" name="TextBox 61">
            <a:extLst>
              <a:ext uri="{FF2B5EF4-FFF2-40B4-BE49-F238E27FC236}">
                <a16:creationId xmlns:a16="http://schemas.microsoft.com/office/drawing/2014/main" id="{39455F9B-1FA8-48EF-AF1A-FDB34E2744D3}"/>
              </a:ext>
            </a:extLst>
          </p:cNvPr>
          <p:cNvSpPr txBox="1"/>
          <p:nvPr/>
        </p:nvSpPr>
        <p:spPr>
          <a:xfrm>
            <a:off x="6743774" y="2773549"/>
            <a:ext cx="1825428" cy="738664"/>
          </a:xfrm>
          <a:prstGeom prst="rect">
            <a:avLst/>
          </a:prstGeom>
          <a:noFill/>
        </p:spPr>
        <p:txBody>
          <a:bodyPr wrap="square" rtlCol="0">
            <a:spAutoFit/>
          </a:bodyPr>
          <a:lstStyle/>
          <a:p>
            <a:pPr algn="ctr"/>
            <a:r>
              <a:rPr lang="en-US" sz="1400" b="1" dirty="0"/>
              <a:t>Morgan Patterson</a:t>
            </a:r>
          </a:p>
          <a:p>
            <a:pPr algn="ctr"/>
            <a:r>
              <a:rPr lang="en-US" sz="1400" b="1" dirty="0"/>
              <a:t>(Delaware)</a:t>
            </a:r>
          </a:p>
          <a:p>
            <a:pPr algn="ctr"/>
            <a:r>
              <a:rPr lang="en-US" sz="1400" b="1" dirty="0"/>
              <a:t>At Large, 2024</a:t>
            </a:r>
          </a:p>
        </p:txBody>
      </p:sp>
      <p:sp>
        <p:nvSpPr>
          <p:cNvPr id="64" name="TextBox 63">
            <a:extLst>
              <a:ext uri="{FF2B5EF4-FFF2-40B4-BE49-F238E27FC236}">
                <a16:creationId xmlns:a16="http://schemas.microsoft.com/office/drawing/2014/main" id="{10B3EEB2-B5DC-4712-831B-7642B6A6A1CC}"/>
              </a:ext>
            </a:extLst>
          </p:cNvPr>
          <p:cNvSpPr txBox="1"/>
          <p:nvPr/>
        </p:nvSpPr>
        <p:spPr>
          <a:xfrm>
            <a:off x="4756466" y="4102301"/>
            <a:ext cx="1825428" cy="897622"/>
          </a:xfrm>
          <a:prstGeom prst="rect">
            <a:avLst/>
          </a:prstGeom>
          <a:solidFill>
            <a:srgbClr val="CC99FF"/>
          </a:solidFill>
        </p:spPr>
        <p:txBody>
          <a:bodyPr wrap="square" rtlCol="0">
            <a:spAutoFit/>
          </a:bodyPr>
          <a:lstStyle/>
          <a:p>
            <a:endParaRPr lang="en-US" dirty="0"/>
          </a:p>
        </p:txBody>
      </p:sp>
      <p:sp>
        <p:nvSpPr>
          <p:cNvPr id="52" name="TextBox 51">
            <a:extLst>
              <a:ext uri="{FF2B5EF4-FFF2-40B4-BE49-F238E27FC236}">
                <a16:creationId xmlns:a16="http://schemas.microsoft.com/office/drawing/2014/main" id="{9A608D01-7E10-4656-9CEC-9896042B719D}"/>
              </a:ext>
            </a:extLst>
          </p:cNvPr>
          <p:cNvSpPr txBox="1"/>
          <p:nvPr/>
        </p:nvSpPr>
        <p:spPr>
          <a:xfrm>
            <a:off x="769701" y="4142805"/>
            <a:ext cx="1825428" cy="738664"/>
          </a:xfrm>
          <a:prstGeom prst="rect">
            <a:avLst/>
          </a:prstGeom>
          <a:noFill/>
        </p:spPr>
        <p:txBody>
          <a:bodyPr wrap="square" rtlCol="0">
            <a:spAutoFit/>
          </a:bodyPr>
          <a:lstStyle/>
          <a:p>
            <a:pPr algn="ctr"/>
            <a:r>
              <a:rPr lang="en-US" sz="1400" b="1" dirty="0"/>
              <a:t>Liz Boydston</a:t>
            </a:r>
            <a:br>
              <a:rPr lang="en-US" sz="1400" b="1" dirty="0"/>
            </a:br>
            <a:r>
              <a:rPr lang="en-US" sz="1400" b="1" dirty="0"/>
              <a:t>(Dallas Network)</a:t>
            </a:r>
            <a:endParaRPr lang="en-US" sz="1200" dirty="0"/>
          </a:p>
          <a:p>
            <a:pPr algn="ctr"/>
            <a:r>
              <a:rPr lang="en-US" sz="1400" b="1" dirty="0"/>
              <a:t>At Large, 2025</a:t>
            </a:r>
          </a:p>
        </p:txBody>
      </p:sp>
      <p:sp>
        <p:nvSpPr>
          <p:cNvPr id="69" name="TextBox 68">
            <a:extLst>
              <a:ext uri="{FF2B5EF4-FFF2-40B4-BE49-F238E27FC236}">
                <a16:creationId xmlns:a16="http://schemas.microsoft.com/office/drawing/2014/main" id="{48609D91-625D-4A37-A89A-2765F440A2CE}"/>
              </a:ext>
            </a:extLst>
          </p:cNvPr>
          <p:cNvSpPr txBox="1"/>
          <p:nvPr/>
        </p:nvSpPr>
        <p:spPr>
          <a:xfrm>
            <a:off x="6743774" y="4178587"/>
            <a:ext cx="1838887" cy="738664"/>
          </a:xfrm>
          <a:prstGeom prst="rect">
            <a:avLst/>
          </a:prstGeom>
          <a:noFill/>
        </p:spPr>
        <p:txBody>
          <a:bodyPr wrap="square" rtlCol="0">
            <a:spAutoFit/>
          </a:bodyPr>
          <a:lstStyle/>
          <a:p>
            <a:pPr algn="ctr"/>
            <a:r>
              <a:rPr lang="en-US" sz="1400" b="1" dirty="0"/>
              <a:t>Kristina Kicks</a:t>
            </a:r>
            <a:br>
              <a:rPr lang="en-US" sz="1400" b="1" dirty="0"/>
            </a:br>
            <a:r>
              <a:rPr lang="en-US" sz="1400" b="1" dirty="0"/>
              <a:t>(London Network)</a:t>
            </a:r>
          </a:p>
          <a:p>
            <a:pPr algn="ctr"/>
            <a:r>
              <a:rPr lang="en-US" sz="1400" b="1" dirty="0"/>
              <a:t>At Large, 2025</a:t>
            </a:r>
          </a:p>
        </p:txBody>
      </p:sp>
      <p:sp>
        <p:nvSpPr>
          <p:cNvPr id="70" name="TextBox 69">
            <a:extLst>
              <a:ext uri="{FF2B5EF4-FFF2-40B4-BE49-F238E27FC236}">
                <a16:creationId xmlns:a16="http://schemas.microsoft.com/office/drawing/2014/main" id="{BFC4F0F4-043A-4C2F-B2C8-B8663D35D237}"/>
              </a:ext>
            </a:extLst>
          </p:cNvPr>
          <p:cNvSpPr txBox="1"/>
          <p:nvPr/>
        </p:nvSpPr>
        <p:spPr>
          <a:xfrm>
            <a:off x="2767663" y="1521893"/>
            <a:ext cx="1825428" cy="954107"/>
          </a:xfrm>
          <a:prstGeom prst="rect">
            <a:avLst/>
          </a:prstGeom>
          <a:noFill/>
        </p:spPr>
        <p:txBody>
          <a:bodyPr wrap="square" rtlCol="0">
            <a:spAutoFit/>
          </a:bodyPr>
          <a:lstStyle/>
          <a:p>
            <a:pPr algn="ctr"/>
            <a:r>
              <a:rPr lang="en-US" sz="1400" b="1" dirty="0"/>
              <a:t>Valerie Bantner Peo</a:t>
            </a:r>
          </a:p>
          <a:p>
            <a:pPr algn="ctr"/>
            <a:r>
              <a:rPr lang="en-US" sz="1400" b="1" dirty="0"/>
              <a:t>(Northern California)</a:t>
            </a:r>
          </a:p>
          <a:p>
            <a:pPr algn="ctr"/>
            <a:r>
              <a:rPr lang="en-US" sz="1400" b="1" dirty="0"/>
              <a:t>At Large, 2024 </a:t>
            </a:r>
          </a:p>
          <a:p>
            <a:pPr algn="ctr"/>
            <a:endParaRPr lang="en-US" sz="1400" b="1" dirty="0"/>
          </a:p>
        </p:txBody>
      </p:sp>
      <p:sp>
        <p:nvSpPr>
          <p:cNvPr id="71" name="TextBox 70">
            <a:extLst>
              <a:ext uri="{FF2B5EF4-FFF2-40B4-BE49-F238E27FC236}">
                <a16:creationId xmlns:a16="http://schemas.microsoft.com/office/drawing/2014/main" id="{9B3DAB11-E87D-4759-A118-4F1C443F450C}"/>
              </a:ext>
            </a:extLst>
          </p:cNvPr>
          <p:cNvSpPr txBox="1"/>
          <p:nvPr/>
        </p:nvSpPr>
        <p:spPr>
          <a:xfrm>
            <a:off x="2746168" y="5157298"/>
            <a:ext cx="1825428" cy="1169551"/>
          </a:xfrm>
          <a:prstGeom prst="rect">
            <a:avLst/>
          </a:prstGeom>
          <a:noFill/>
        </p:spPr>
        <p:txBody>
          <a:bodyPr wrap="square" rtlCol="0">
            <a:spAutoFit/>
          </a:bodyPr>
          <a:lstStyle/>
          <a:p>
            <a:pPr algn="ctr"/>
            <a:endParaRPr lang="en-US" sz="1400" b="1" dirty="0"/>
          </a:p>
          <a:p>
            <a:pPr algn="ctr"/>
            <a:br>
              <a:rPr lang="en-US" sz="1400" b="1" dirty="0"/>
            </a:br>
            <a:r>
              <a:rPr lang="en-US" sz="1400" b="1" dirty="0"/>
              <a:t>Jenna Wise</a:t>
            </a:r>
            <a:br>
              <a:rPr lang="en-US" sz="1400" b="1" dirty="0"/>
            </a:br>
            <a:r>
              <a:rPr lang="en-US" sz="1400" b="1" dirty="0"/>
              <a:t>(Hong Kong Network)</a:t>
            </a:r>
          </a:p>
          <a:p>
            <a:pPr algn="ctr"/>
            <a:r>
              <a:rPr lang="en-US" sz="1400" b="1" dirty="0"/>
              <a:t>At Large, 2025 </a:t>
            </a:r>
          </a:p>
        </p:txBody>
      </p:sp>
      <p:sp>
        <p:nvSpPr>
          <p:cNvPr id="72" name="TextBox 71">
            <a:extLst>
              <a:ext uri="{FF2B5EF4-FFF2-40B4-BE49-F238E27FC236}">
                <a16:creationId xmlns:a16="http://schemas.microsoft.com/office/drawing/2014/main" id="{971FE90D-9980-4814-BDBC-6F6586CB1BEB}"/>
              </a:ext>
            </a:extLst>
          </p:cNvPr>
          <p:cNvSpPr txBox="1"/>
          <p:nvPr/>
        </p:nvSpPr>
        <p:spPr>
          <a:xfrm>
            <a:off x="4773375" y="4189820"/>
            <a:ext cx="1825428" cy="738664"/>
          </a:xfrm>
          <a:prstGeom prst="rect">
            <a:avLst/>
          </a:prstGeom>
          <a:noFill/>
        </p:spPr>
        <p:txBody>
          <a:bodyPr wrap="square" rtlCol="0">
            <a:spAutoFit/>
          </a:bodyPr>
          <a:lstStyle/>
          <a:p>
            <a:pPr algn="ctr"/>
            <a:r>
              <a:rPr lang="en-US" sz="1400" b="1" dirty="0"/>
              <a:t>Terri Freedman</a:t>
            </a:r>
            <a:br>
              <a:rPr lang="en-US" sz="1400" b="1" dirty="0"/>
            </a:br>
            <a:r>
              <a:rPr lang="en-US" sz="1400" b="1" dirty="0"/>
              <a:t>(New Jersey Network)</a:t>
            </a:r>
          </a:p>
          <a:p>
            <a:pPr algn="ctr"/>
            <a:r>
              <a:rPr lang="en-US" sz="1400" b="1" dirty="0"/>
              <a:t>At Large, 2025</a:t>
            </a:r>
          </a:p>
        </p:txBody>
      </p:sp>
      <p:pic>
        <p:nvPicPr>
          <p:cNvPr id="10" name="Picture 9">
            <a:extLst>
              <a:ext uri="{FF2B5EF4-FFF2-40B4-BE49-F238E27FC236}">
                <a16:creationId xmlns:a16="http://schemas.microsoft.com/office/drawing/2014/main" id="{E06130E9-29DD-4C2C-B735-74EBFDB89D58}"/>
              </a:ext>
            </a:extLst>
          </p:cNvPr>
          <p:cNvPicPr>
            <a:picLocks noChangeAspect="1"/>
          </p:cNvPicPr>
          <p:nvPr/>
        </p:nvPicPr>
        <p:blipFill>
          <a:blip r:embed="rId2"/>
          <a:stretch>
            <a:fillRect/>
          </a:stretch>
        </p:blipFill>
        <p:spPr>
          <a:xfrm>
            <a:off x="2765977" y="2745123"/>
            <a:ext cx="1828800" cy="899109"/>
          </a:xfrm>
          <a:prstGeom prst="rect">
            <a:avLst/>
          </a:prstGeom>
        </p:spPr>
      </p:pic>
      <p:sp>
        <p:nvSpPr>
          <p:cNvPr id="44" name="TextBox 43">
            <a:extLst>
              <a:ext uri="{FF2B5EF4-FFF2-40B4-BE49-F238E27FC236}">
                <a16:creationId xmlns:a16="http://schemas.microsoft.com/office/drawing/2014/main" id="{34A27B22-572B-4906-8D49-16493D3936B2}"/>
              </a:ext>
            </a:extLst>
          </p:cNvPr>
          <p:cNvSpPr txBox="1"/>
          <p:nvPr/>
        </p:nvSpPr>
        <p:spPr>
          <a:xfrm>
            <a:off x="2736603" y="2870938"/>
            <a:ext cx="1825428" cy="738664"/>
          </a:xfrm>
          <a:prstGeom prst="rect">
            <a:avLst/>
          </a:prstGeom>
          <a:noFill/>
        </p:spPr>
        <p:txBody>
          <a:bodyPr wrap="square" rtlCol="0">
            <a:spAutoFit/>
          </a:bodyPr>
          <a:lstStyle/>
          <a:p>
            <a:pPr algn="ctr"/>
            <a:r>
              <a:rPr lang="en-US" sz="1400" b="1" dirty="0"/>
              <a:t>Lauren </a:t>
            </a:r>
            <a:r>
              <a:rPr lang="en-US" sz="1400" b="1" dirty="0" err="1"/>
              <a:t>McKelvey</a:t>
            </a:r>
            <a:endParaRPr lang="en-US" sz="1400" b="1" dirty="0"/>
          </a:p>
          <a:p>
            <a:pPr algn="ctr"/>
            <a:r>
              <a:rPr lang="en-US" sz="1400" b="1" dirty="0"/>
              <a:t>(Washington DC)</a:t>
            </a:r>
          </a:p>
          <a:p>
            <a:pPr algn="ctr"/>
            <a:r>
              <a:rPr lang="en-US" sz="1400" b="1" dirty="0"/>
              <a:t>At Large, 2024</a:t>
            </a:r>
          </a:p>
        </p:txBody>
      </p:sp>
    </p:spTree>
    <p:extLst>
      <p:ext uri="{BB962C8B-B14F-4D97-AF65-F5344CB8AC3E}">
        <p14:creationId xmlns:p14="http://schemas.microsoft.com/office/powerpoint/2010/main" val="4193238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0FEE923-161C-C7AF-2C2E-AE3C2B41BB43}"/>
              </a:ext>
            </a:extLst>
          </p:cNvPr>
          <p:cNvSpPr txBox="1"/>
          <p:nvPr/>
        </p:nvSpPr>
        <p:spPr>
          <a:xfrm>
            <a:off x="5183286" y="2650539"/>
            <a:ext cx="1825428" cy="897622"/>
          </a:xfrm>
          <a:prstGeom prst="rect">
            <a:avLst/>
          </a:prstGeom>
          <a:solidFill>
            <a:srgbClr val="CC99FF"/>
          </a:solidFill>
        </p:spPr>
        <p:txBody>
          <a:bodyPr wrap="square" rtlCol="0">
            <a:spAutoFit/>
          </a:bodyPr>
          <a:lstStyle/>
          <a:p>
            <a:endParaRPr lang="en-US" dirty="0"/>
          </a:p>
        </p:txBody>
      </p:sp>
      <p:sp>
        <p:nvSpPr>
          <p:cNvPr id="31" name="TextBox 30">
            <a:extLst>
              <a:ext uri="{FF2B5EF4-FFF2-40B4-BE49-F238E27FC236}">
                <a16:creationId xmlns:a16="http://schemas.microsoft.com/office/drawing/2014/main" id="{BAC8858A-B7D2-4A58-8C39-DF8A918768D5}"/>
              </a:ext>
            </a:extLst>
          </p:cNvPr>
          <p:cNvSpPr txBox="1"/>
          <p:nvPr/>
        </p:nvSpPr>
        <p:spPr>
          <a:xfrm>
            <a:off x="725803" y="1443618"/>
            <a:ext cx="1825428" cy="897622"/>
          </a:xfrm>
          <a:prstGeom prst="rect">
            <a:avLst/>
          </a:prstGeom>
          <a:solidFill>
            <a:srgbClr val="CC99FF"/>
          </a:solidFill>
        </p:spPr>
        <p:txBody>
          <a:bodyPr wrap="square" rtlCol="0">
            <a:spAutoFit/>
          </a:bodyPr>
          <a:lstStyle/>
          <a:p>
            <a:endParaRPr lang="en-US" dirty="0"/>
          </a:p>
        </p:txBody>
      </p:sp>
      <p:sp>
        <p:nvSpPr>
          <p:cNvPr id="57" name="TextBox 56">
            <a:extLst>
              <a:ext uri="{FF2B5EF4-FFF2-40B4-BE49-F238E27FC236}">
                <a16:creationId xmlns:a16="http://schemas.microsoft.com/office/drawing/2014/main" id="{C6920145-1158-403E-97D5-4A41A768CF9C}"/>
              </a:ext>
            </a:extLst>
          </p:cNvPr>
          <p:cNvSpPr txBox="1"/>
          <p:nvPr/>
        </p:nvSpPr>
        <p:spPr>
          <a:xfrm>
            <a:off x="3028313" y="1443618"/>
            <a:ext cx="1825428" cy="897622"/>
          </a:xfrm>
          <a:prstGeom prst="rect">
            <a:avLst/>
          </a:prstGeom>
          <a:solidFill>
            <a:srgbClr val="CC99FF"/>
          </a:solidFill>
        </p:spPr>
        <p:txBody>
          <a:bodyPr wrap="square" rtlCol="0">
            <a:spAutoFit/>
          </a:bodyPr>
          <a:lstStyle/>
          <a:p>
            <a:endParaRPr lang="en-US" dirty="0"/>
          </a:p>
        </p:txBody>
      </p:sp>
      <p:sp>
        <p:nvSpPr>
          <p:cNvPr id="4" name="TextBox 3">
            <a:extLst>
              <a:ext uri="{FF2B5EF4-FFF2-40B4-BE49-F238E27FC236}">
                <a16:creationId xmlns:a16="http://schemas.microsoft.com/office/drawing/2014/main" id="{8EC6D2E0-D5B7-4658-B33D-91AEBADFCD2B}"/>
              </a:ext>
            </a:extLst>
          </p:cNvPr>
          <p:cNvSpPr txBox="1"/>
          <p:nvPr/>
        </p:nvSpPr>
        <p:spPr>
          <a:xfrm>
            <a:off x="3692965" y="233252"/>
            <a:ext cx="3797963" cy="400110"/>
          </a:xfrm>
          <a:prstGeom prst="rect">
            <a:avLst/>
          </a:prstGeom>
          <a:noFill/>
        </p:spPr>
        <p:txBody>
          <a:bodyPr wrap="none" rtlCol="0">
            <a:spAutoFit/>
          </a:bodyPr>
          <a:lstStyle/>
          <a:p>
            <a:r>
              <a:rPr lang="en-US" sz="2000" b="1" dirty="0"/>
              <a:t>IWIRC Governance Structure 2024</a:t>
            </a:r>
          </a:p>
        </p:txBody>
      </p:sp>
      <p:sp>
        <p:nvSpPr>
          <p:cNvPr id="5" name="TextBox 4">
            <a:extLst>
              <a:ext uri="{FF2B5EF4-FFF2-40B4-BE49-F238E27FC236}">
                <a16:creationId xmlns:a16="http://schemas.microsoft.com/office/drawing/2014/main" id="{F02C4B28-94F6-4C9C-A649-BF16CBD74EC7}"/>
              </a:ext>
            </a:extLst>
          </p:cNvPr>
          <p:cNvSpPr txBox="1"/>
          <p:nvPr/>
        </p:nvSpPr>
        <p:spPr>
          <a:xfrm>
            <a:off x="672341" y="898737"/>
            <a:ext cx="5504172" cy="369332"/>
          </a:xfrm>
          <a:prstGeom prst="rect">
            <a:avLst/>
          </a:prstGeom>
          <a:noFill/>
        </p:spPr>
        <p:txBody>
          <a:bodyPr wrap="square" rtlCol="0">
            <a:spAutoFit/>
          </a:bodyPr>
          <a:lstStyle/>
          <a:p>
            <a:r>
              <a:rPr lang="en-US" dirty="0"/>
              <a:t>Advisory Council (*non-voting, maximum 8 )</a:t>
            </a:r>
          </a:p>
        </p:txBody>
      </p:sp>
      <p:sp>
        <p:nvSpPr>
          <p:cNvPr id="30" name="TextBox 29">
            <a:extLst>
              <a:ext uri="{FF2B5EF4-FFF2-40B4-BE49-F238E27FC236}">
                <a16:creationId xmlns:a16="http://schemas.microsoft.com/office/drawing/2014/main" id="{96B3DB3E-9DFA-4E34-80B0-A6D1C75299BB}"/>
              </a:ext>
            </a:extLst>
          </p:cNvPr>
          <p:cNvSpPr txBox="1"/>
          <p:nvPr/>
        </p:nvSpPr>
        <p:spPr>
          <a:xfrm>
            <a:off x="782417" y="2650539"/>
            <a:ext cx="1825428" cy="897622"/>
          </a:xfrm>
          <a:prstGeom prst="rect">
            <a:avLst/>
          </a:prstGeom>
          <a:solidFill>
            <a:srgbClr val="CC99FF"/>
          </a:solidFill>
        </p:spPr>
        <p:txBody>
          <a:bodyPr wrap="square" rtlCol="0">
            <a:spAutoFit/>
          </a:bodyPr>
          <a:lstStyle/>
          <a:p>
            <a:endParaRPr lang="en-US" dirty="0"/>
          </a:p>
        </p:txBody>
      </p:sp>
      <p:sp>
        <p:nvSpPr>
          <p:cNvPr id="55" name="Date Placeholder 54">
            <a:extLst>
              <a:ext uri="{FF2B5EF4-FFF2-40B4-BE49-F238E27FC236}">
                <a16:creationId xmlns:a16="http://schemas.microsoft.com/office/drawing/2014/main" id="{CC1CD2E0-D913-4369-B671-3D687924F2F3}"/>
              </a:ext>
            </a:extLst>
          </p:cNvPr>
          <p:cNvSpPr>
            <a:spLocks noGrp="1"/>
          </p:cNvSpPr>
          <p:nvPr>
            <p:ph type="dt" sz="half" idx="10"/>
          </p:nvPr>
        </p:nvSpPr>
        <p:spPr>
          <a:xfrm>
            <a:off x="72547" y="6364979"/>
            <a:ext cx="2743200" cy="365125"/>
          </a:xfrm>
        </p:spPr>
        <p:txBody>
          <a:bodyPr/>
          <a:lstStyle/>
          <a:p>
            <a:fld id="{BA8A6241-1CC6-4E92-8642-8C780AA824C1}" type="datetime1">
              <a:rPr lang="en-US" smtClean="0"/>
              <a:t>12/11/2023</a:t>
            </a:fld>
            <a:endParaRPr lang="en-US" dirty="0"/>
          </a:p>
        </p:txBody>
      </p:sp>
      <p:sp>
        <p:nvSpPr>
          <p:cNvPr id="73" name="TextBox 72">
            <a:extLst>
              <a:ext uri="{FF2B5EF4-FFF2-40B4-BE49-F238E27FC236}">
                <a16:creationId xmlns:a16="http://schemas.microsoft.com/office/drawing/2014/main" id="{269C03E1-4F8D-4AC4-8BA1-6EE17B00EC33}"/>
              </a:ext>
            </a:extLst>
          </p:cNvPr>
          <p:cNvSpPr txBox="1"/>
          <p:nvPr/>
        </p:nvSpPr>
        <p:spPr>
          <a:xfrm>
            <a:off x="672342" y="1661596"/>
            <a:ext cx="1825428" cy="461665"/>
          </a:xfrm>
          <a:prstGeom prst="rect">
            <a:avLst/>
          </a:prstGeom>
          <a:noFill/>
        </p:spPr>
        <p:txBody>
          <a:bodyPr wrap="square" rtlCol="0">
            <a:spAutoFit/>
          </a:bodyPr>
          <a:lstStyle/>
          <a:p>
            <a:pPr algn="ctr"/>
            <a:r>
              <a:rPr lang="en-US" sz="1200" dirty="0"/>
              <a:t>*Nancy Valentine</a:t>
            </a:r>
          </a:p>
          <a:p>
            <a:pPr algn="ctr"/>
            <a:r>
              <a:rPr lang="en-US" sz="1100" b="1" i="1" dirty="0"/>
              <a:t>Term ends Dec 31, 2024</a:t>
            </a:r>
          </a:p>
        </p:txBody>
      </p:sp>
      <p:sp>
        <p:nvSpPr>
          <p:cNvPr id="74" name="TextBox 73">
            <a:extLst>
              <a:ext uri="{FF2B5EF4-FFF2-40B4-BE49-F238E27FC236}">
                <a16:creationId xmlns:a16="http://schemas.microsoft.com/office/drawing/2014/main" id="{FC74CE3A-A65F-45A8-961A-D9A9C2975397}"/>
              </a:ext>
            </a:extLst>
          </p:cNvPr>
          <p:cNvSpPr txBox="1"/>
          <p:nvPr/>
        </p:nvSpPr>
        <p:spPr>
          <a:xfrm>
            <a:off x="720209" y="2927262"/>
            <a:ext cx="1825428" cy="446276"/>
          </a:xfrm>
          <a:prstGeom prst="rect">
            <a:avLst/>
          </a:prstGeom>
          <a:noFill/>
        </p:spPr>
        <p:txBody>
          <a:bodyPr wrap="square" rtlCol="0">
            <a:spAutoFit/>
          </a:bodyPr>
          <a:lstStyle/>
          <a:p>
            <a:pPr algn="ctr"/>
            <a:r>
              <a:rPr lang="en-US" sz="1200" dirty="0"/>
              <a:t>Leslie Berkoff</a:t>
            </a:r>
          </a:p>
          <a:p>
            <a:pPr algn="ctr"/>
            <a:r>
              <a:rPr lang="en-US" sz="1100" b="1" i="1" dirty="0"/>
              <a:t>Term ends Dec 31, 2026</a:t>
            </a:r>
            <a:endParaRPr lang="en-US" sz="1100" b="1" dirty="0"/>
          </a:p>
        </p:txBody>
      </p:sp>
      <p:sp>
        <p:nvSpPr>
          <p:cNvPr id="75" name="TextBox 74">
            <a:extLst>
              <a:ext uri="{FF2B5EF4-FFF2-40B4-BE49-F238E27FC236}">
                <a16:creationId xmlns:a16="http://schemas.microsoft.com/office/drawing/2014/main" id="{AEDC7DA6-8A9A-4FD5-918F-A13DE028A763}"/>
              </a:ext>
            </a:extLst>
          </p:cNvPr>
          <p:cNvSpPr txBox="1"/>
          <p:nvPr/>
        </p:nvSpPr>
        <p:spPr>
          <a:xfrm>
            <a:off x="3001244" y="1680141"/>
            <a:ext cx="1825428" cy="461665"/>
          </a:xfrm>
          <a:prstGeom prst="rect">
            <a:avLst/>
          </a:prstGeom>
          <a:noFill/>
        </p:spPr>
        <p:txBody>
          <a:bodyPr wrap="square" rtlCol="0">
            <a:spAutoFit/>
          </a:bodyPr>
          <a:lstStyle/>
          <a:p>
            <a:pPr algn="ctr"/>
            <a:r>
              <a:rPr lang="en-US" sz="1200" dirty="0"/>
              <a:t>*Jennifer Meyerowitz</a:t>
            </a:r>
          </a:p>
          <a:p>
            <a:pPr algn="ctr"/>
            <a:r>
              <a:rPr lang="en-US" sz="1100" b="1" i="1" dirty="0"/>
              <a:t>Term ends Dec 31, 2024</a:t>
            </a:r>
            <a:endParaRPr lang="en-US" sz="1100" b="1" dirty="0"/>
          </a:p>
        </p:txBody>
      </p:sp>
      <p:sp>
        <p:nvSpPr>
          <p:cNvPr id="43" name="TextBox 42">
            <a:extLst>
              <a:ext uri="{FF2B5EF4-FFF2-40B4-BE49-F238E27FC236}">
                <a16:creationId xmlns:a16="http://schemas.microsoft.com/office/drawing/2014/main" id="{300BA9DB-0E83-46BB-8ADF-800A5B214B30}"/>
              </a:ext>
            </a:extLst>
          </p:cNvPr>
          <p:cNvSpPr txBox="1"/>
          <p:nvPr/>
        </p:nvSpPr>
        <p:spPr>
          <a:xfrm>
            <a:off x="3028313" y="2650539"/>
            <a:ext cx="1825428" cy="897622"/>
          </a:xfrm>
          <a:prstGeom prst="rect">
            <a:avLst/>
          </a:prstGeom>
          <a:solidFill>
            <a:srgbClr val="CC99FF"/>
          </a:solidFill>
        </p:spPr>
        <p:txBody>
          <a:bodyPr wrap="square" rtlCol="0">
            <a:spAutoFit/>
          </a:bodyPr>
          <a:lstStyle/>
          <a:p>
            <a:endParaRPr lang="en-US" dirty="0"/>
          </a:p>
        </p:txBody>
      </p:sp>
      <p:sp>
        <p:nvSpPr>
          <p:cNvPr id="47" name="TextBox 46">
            <a:extLst>
              <a:ext uri="{FF2B5EF4-FFF2-40B4-BE49-F238E27FC236}">
                <a16:creationId xmlns:a16="http://schemas.microsoft.com/office/drawing/2014/main" id="{23EB237A-9950-49C2-B8BF-3EF0B8519624}"/>
              </a:ext>
            </a:extLst>
          </p:cNvPr>
          <p:cNvSpPr txBox="1"/>
          <p:nvPr/>
        </p:nvSpPr>
        <p:spPr>
          <a:xfrm>
            <a:off x="2898475" y="2927262"/>
            <a:ext cx="2113471" cy="446276"/>
          </a:xfrm>
          <a:prstGeom prst="rect">
            <a:avLst/>
          </a:prstGeom>
          <a:noFill/>
        </p:spPr>
        <p:txBody>
          <a:bodyPr wrap="square" rtlCol="0">
            <a:spAutoFit/>
          </a:bodyPr>
          <a:lstStyle/>
          <a:p>
            <a:pPr algn="ctr"/>
            <a:r>
              <a:rPr lang="en-US" sz="1200" dirty="0"/>
              <a:t>Jennifer Kimble-</a:t>
            </a:r>
            <a:r>
              <a:rPr lang="en-US" sz="1200" dirty="0" err="1"/>
              <a:t>MacGreevey</a:t>
            </a:r>
            <a:endParaRPr lang="en-US" sz="1200" dirty="0"/>
          </a:p>
          <a:p>
            <a:pPr algn="ctr"/>
            <a:r>
              <a:rPr lang="en-US" sz="1100" b="1" i="1" dirty="0"/>
              <a:t>Term ends Dec 31, 2026</a:t>
            </a:r>
            <a:endParaRPr lang="en-US" sz="1100" b="1" dirty="0"/>
          </a:p>
        </p:txBody>
      </p:sp>
      <p:sp>
        <p:nvSpPr>
          <p:cNvPr id="13" name="TextBox 12">
            <a:extLst>
              <a:ext uri="{FF2B5EF4-FFF2-40B4-BE49-F238E27FC236}">
                <a16:creationId xmlns:a16="http://schemas.microsoft.com/office/drawing/2014/main" id="{63714EA4-925A-454C-9475-1268679DAB67}"/>
              </a:ext>
            </a:extLst>
          </p:cNvPr>
          <p:cNvSpPr txBox="1"/>
          <p:nvPr/>
        </p:nvSpPr>
        <p:spPr>
          <a:xfrm>
            <a:off x="5156217" y="1476729"/>
            <a:ext cx="1825428" cy="800219"/>
          </a:xfrm>
          <a:prstGeom prst="rect">
            <a:avLst/>
          </a:prstGeom>
          <a:solidFill>
            <a:srgbClr val="CC99FF"/>
          </a:solidFill>
        </p:spPr>
        <p:txBody>
          <a:bodyPr wrap="square" rtlCol="0">
            <a:spAutoFit/>
          </a:bodyPr>
          <a:lstStyle/>
          <a:p>
            <a:pPr algn="ctr"/>
            <a:endParaRPr lang="en-US" sz="1200" dirty="0"/>
          </a:p>
          <a:p>
            <a:pPr algn="ctr"/>
            <a:r>
              <a:rPr lang="en-US" sz="1200" dirty="0"/>
              <a:t>* Aruni Weerasekera </a:t>
            </a:r>
          </a:p>
          <a:p>
            <a:pPr algn="ctr"/>
            <a:r>
              <a:rPr lang="en-US" sz="1100" b="1" i="1" dirty="0"/>
              <a:t>Term ends Dec 31, 2024</a:t>
            </a:r>
          </a:p>
          <a:p>
            <a:pPr algn="ctr"/>
            <a:endParaRPr lang="en-US" sz="1100" b="1" i="1" dirty="0"/>
          </a:p>
        </p:txBody>
      </p:sp>
      <p:sp>
        <p:nvSpPr>
          <p:cNvPr id="14" name="TextBox 13">
            <a:extLst>
              <a:ext uri="{FF2B5EF4-FFF2-40B4-BE49-F238E27FC236}">
                <a16:creationId xmlns:a16="http://schemas.microsoft.com/office/drawing/2014/main" id="{7276899B-84CD-4717-86A5-0FC34D4C93EC}"/>
              </a:ext>
            </a:extLst>
          </p:cNvPr>
          <p:cNvSpPr txBox="1"/>
          <p:nvPr/>
        </p:nvSpPr>
        <p:spPr>
          <a:xfrm>
            <a:off x="7338259" y="1461341"/>
            <a:ext cx="1825428" cy="830997"/>
          </a:xfrm>
          <a:prstGeom prst="rect">
            <a:avLst/>
          </a:prstGeom>
          <a:solidFill>
            <a:srgbClr val="CC99FF"/>
          </a:solidFill>
        </p:spPr>
        <p:txBody>
          <a:bodyPr wrap="square" rtlCol="0">
            <a:spAutoFit/>
          </a:bodyPr>
          <a:lstStyle/>
          <a:p>
            <a:endParaRPr lang="en-US" sz="1200" dirty="0"/>
          </a:p>
          <a:p>
            <a:pPr algn="ctr"/>
            <a:r>
              <a:rPr lang="en-US" sz="1200" i="1" dirty="0"/>
              <a:t>*Tinamarie Feil</a:t>
            </a:r>
          </a:p>
          <a:p>
            <a:pPr algn="ctr"/>
            <a:r>
              <a:rPr lang="en-US" sz="1100" b="1" i="1" dirty="0"/>
              <a:t>Term ends Dec 31, 2025</a:t>
            </a:r>
          </a:p>
          <a:p>
            <a:pPr algn="ctr"/>
            <a:endParaRPr lang="en-US" sz="1200" dirty="0"/>
          </a:p>
        </p:txBody>
      </p:sp>
      <p:sp>
        <p:nvSpPr>
          <p:cNvPr id="6" name="TextBox 5">
            <a:extLst>
              <a:ext uri="{FF2B5EF4-FFF2-40B4-BE49-F238E27FC236}">
                <a16:creationId xmlns:a16="http://schemas.microsoft.com/office/drawing/2014/main" id="{C29E9176-82BE-016F-6A8A-8147828AFBFC}"/>
              </a:ext>
            </a:extLst>
          </p:cNvPr>
          <p:cNvSpPr txBox="1"/>
          <p:nvPr/>
        </p:nvSpPr>
        <p:spPr>
          <a:xfrm>
            <a:off x="5156217" y="2927262"/>
            <a:ext cx="1825428" cy="446276"/>
          </a:xfrm>
          <a:prstGeom prst="rect">
            <a:avLst/>
          </a:prstGeom>
          <a:noFill/>
        </p:spPr>
        <p:txBody>
          <a:bodyPr wrap="square" rtlCol="0">
            <a:spAutoFit/>
          </a:bodyPr>
          <a:lstStyle/>
          <a:p>
            <a:pPr algn="ctr"/>
            <a:r>
              <a:rPr lang="en-US" sz="1200" dirty="0"/>
              <a:t>Hon. Lori Vaughn</a:t>
            </a:r>
          </a:p>
          <a:p>
            <a:pPr algn="ctr"/>
            <a:r>
              <a:rPr lang="en-US" sz="1100" b="1" i="1" dirty="0"/>
              <a:t>Term ends Dec 31, 2026</a:t>
            </a:r>
            <a:endParaRPr lang="en-US" sz="1100" b="1" dirty="0"/>
          </a:p>
        </p:txBody>
      </p:sp>
    </p:spTree>
    <p:extLst>
      <p:ext uri="{BB962C8B-B14F-4D97-AF65-F5344CB8AC3E}">
        <p14:creationId xmlns:p14="http://schemas.microsoft.com/office/powerpoint/2010/main" val="14359716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sz="4800" b="1" dirty="0">
                <a:solidFill>
                  <a:srgbClr val="7030A0"/>
                </a:solidFill>
              </a:rPr>
              <a:t>Board of Directors Terms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2221B02C-3333-43CE-9787-F12FED40FCC3}"/>
              </a:ext>
            </a:extLst>
          </p:cNvPr>
          <p:cNvSpPr txBox="1"/>
          <p:nvPr/>
        </p:nvSpPr>
        <p:spPr>
          <a:xfrm>
            <a:off x="1679301" y="3918878"/>
            <a:ext cx="8833398" cy="2585323"/>
          </a:xfrm>
          <a:prstGeom prst="rect">
            <a:avLst/>
          </a:prstGeom>
          <a:noFill/>
        </p:spPr>
        <p:txBody>
          <a:bodyPr wrap="square" rtlCol="0">
            <a:spAutoFit/>
          </a:bodyPr>
          <a:lstStyle/>
          <a:p>
            <a:pPr marL="285750" indent="-285750">
              <a:buBlip>
                <a:blip r:embed="rId2"/>
              </a:buBlip>
            </a:pPr>
            <a:r>
              <a:rPr lang="en-US" sz="2700" dirty="0"/>
              <a:t>Executive Committee-1 year term</a:t>
            </a:r>
          </a:p>
          <a:p>
            <a:pPr marL="285750" indent="-285750">
              <a:buBlip>
                <a:blip r:embed="rId2"/>
              </a:buBlip>
            </a:pPr>
            <a:r>
              <a:rPr lang="en-US" sz="2700" dirty="0"/>
              <a:t>Management Committee (voting)-1 year term</a:t>
            </a:r>
          </a:p>
          <a:p>
            <a:pPr marL="285750" indent="-285750">
              <a:buBlip>
                <a:blip r:embed="rId2"/>
              </a:buBlip>
            </a:pPr>
            <a:r>
              <a:rPr lang="en-US" sz="2700" dirty="0"/>
              <a:t>Management Committee (non-voting)-1 year term</a:t>
            </a:r>
          </a:p>
          <a:p>
            <a:pPr marL="285750" indent="-285750">
              <a:buBlip>
                <a:blip r:embed="rId2"/>
              </a:buBlip>
            </a:pPr>
            <a:r>
              <a:rPr lang="en-US" sz="2700" dirty="0"/>
              <a:t>At Large Directors:</a:t>
            </a:r>
          </a:p>
          <a:p>
            <a:r>
              <a:rPr lang="en-US" sz="2700" dirty="0"/>
              <a:t>	-</a:t>
            </a:r>
            <a:r>
              <a:rPr lang="en-US" sz="2400" dirty="0"/>
              <a:t>Six elected by members for two year terms on a rotating basis</a:t>
            </a:r>
          </a:p>
          <a:p>
            <a:r>
              <a:rPr lang="en-US" sz="2400" dirty="0"/>
              <a:t>	-Two appointed by Executive Committee for one year term</a:t>
            </a:r>
          </a:p>
        </p:txBody>
      </p:sp>
      <p:pic>
        <p:nvPicPr>
          <p:cNvPr id="11" name="Picture 10" descr="A picture containing text, clipart&#10;&#10;Description automatically generated">
            <a:extLst>
              <a:ext uri="{FF2B5EF4-FFF2-40B4-BE49-F238E27FC236}">
                <a16:creationId xmlns:a16="http://schemas.microsoft.com/office/drawing/2014/main" id="{D69F2D58-4655-4624-8DF4-B2D7F437C7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2E607BF8-9CC0-4AAB-8ABE-E4CB3FDA58A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A098D708-2A26-41DD-852B-DCA1B9BAE2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C7C9923D-1024-4ED7-9180-CF21685D38D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B8AADA9-B5B8-4090-BAEC-6395D09A7095}"/>
              </a:ext>
            </a:extLst>
          </p:cNvPr>
          <p:cNvSpPr>
            <a:spLocks noGrp="1"/>
          </p:cNvSpPr>
          <p:nvPr>
            <p:ph type="sldNum" sz="quarter" idx="12"/>
          </p:nvPr>
        </p:nvSpPr>
        <p:spPr/>
        <p:txBody>
          <a:bodyPr/>
          <a:lstStyle/>
          <a:p>
            <a:fld id="{3620CA47-FB2E-4F55-AEBA-45B5B77DC040}" type="slidenum">
              <a:rPr lang="en-US" smtClean="0"/>
              <a:t>19</a:t>
            </a:fld>
            <a:endParaRPr lang="en-US"/>
          </a:p>
        </p:txBody>
      </p:sp>
    </p:spTree>
    <p:extLst>
      <p:ext uri="{BB962C8B-B14F-4D97-AF65-F5344CB8AC3E}">
        <p14:creationId xmlns:p14="http://schemas.microsoft.com/office/powerpoint/2010/main" val="3047545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583983" y="2598003"/>
            <a:ext cx="4949505" cy="830997"/>
          </a:xfrm>
          <a:prstGeom prst="rect">
            <a:avLst/>
          </a:prstGeom>
          <a:noFill/>
        </p:spPr>
        <p:txBody>
          <a:bodyPr wrap="square" rtlCol="0">
            <a:spAutoFit/>
          </a:bodyPr>
          <a:lstStyle/>
          <a:p>
            <a:pPr algn="ctr"/>
            <a:r>
              <a:rPr lang="en-US" sz="4800" dirty="0">
                <a:solidFill>
                  <a:srgbClr val="7030A0"/>
                </a:solidFill>
              </a:rPr>
              <a:t>Agenda</a:t>
            </a:r>
          </a:p>
        </p:txBody>
      </p:sp>
      <p:sp>
        <p:nvSpPr>
          <p:cNvPr id="9" name="Title 8">
            <a:extLst>
              <a:ext uri="{FF2B5EF4-FFF2-40B4-BE49-F238E27FC236}">
                <a16:creationId xmlns:a16="http://schemas.microsoft.com/office/drawing/2014/main" id="{9B5706FA-347D-4965-8923-5071CADD748A}"/>
              </a:ext>
            </a:extLst>
          </p:cNvPr>
          <p:cNvSpPr txBox="1">
            <a:spLocks noGrp="1"/>
          </p:cNvSpPr>
          <p:nvPr>
            <p:ph type="ctrTitle"/>
          </p:nvPr>
        </p:nvSpPr>
        <p:spPr>
          <a:xfrm>
            <a:off x="1798493" y="2375481"/>
            <a:ext cx="9667250" cy="4247317"/>
          </a:xfrm>
          <a:prstGeom prst="rect">
            <a:avLst/>
          </a:prstGeom>
          <a:noFill/>
        </p:spPr>
        <p:txBody>
          <a:bodyPr wrap="square" rtlCol="0">
            <a:spAutoFit/>
          </a:bodyPr>
          <a:lstStyle/>
          <a:p>
            <a:pPr algn="l"/>
            <a:r>
              <a:rPr lang="en-US" sz="2000" dirty="0"/>
              <a:t>  </a:t>
            </a:r>
            <a:br>
              <a:rPr lang="en-US" sz="2000" dirty="0"/>
            </a:br>
            <a:br>
              <a:rPr lang="en-US" sz="2000" dirty="0"/>
            </a:br>
            <a:r>
              <a:rPr lang="en-US" sz="2000" dirty="0"/>
              <a:t>   </a:t>
            </a:r>
            <a:br>
              <a:rPr lang="en-US" sz="2000" dirty="0"/>
            </a:br>
            <a:br>
              <a:rPr lang="en-US" sz="2000" dirty="0"/>
            </a:br>
            <a:r>
              <a:rPr lang="en-US" sz="2000" dirty="0"/>
              <a:t>   1. Mission Statement</a:t>
            </a:r>
            <a:br>
              <a:rPr lang="en-US" sz="2000" dirty="0"/>
            </a:br>
            <a:r>
              <a:rPr lang="en-US" sz="2000" dirty="0"/>
              <a:t>   2. Brand Promise                                              11.  Grants</a:t>
            </a:r>
            <a:br>
              <a:rPr lang="en-US" sz="2000" dirty="0"/>
            </a:br>
            <a:r>
              <a:rPr lang="en-US" sz="2000" dirty="0"/>
              <a:t>   3. Global Reach			               12. Annual Awards</a:t>
            </a:r>
            <a:br>
              <a:rPr lang="en-US" sz="2000" dirty="0"/>
            </a:br>
            <a:r>
              <a:rPr lang="en-US" sz="2000" dirty="0"/>
              <a:t>   4. Expectations for Board Members              13.  Network Tools</a:t>
            </a:r>
            <a:br>
              <a:rPr lang="en-US" sz="2000" dirty="0"/>
            </a:br>
            <a:r>
              <a:rPr lang="en-US" sz="2000" dirty="0"/>
              <a:t>   5. Expectations of Networks                           14.  Communications  </a:t>
            </a:r>
            <a:br>
              <a:rPr lang="en-US" sz="2000" dirty="0"/>
            </a:br>
            <a:r>
              <a:rPr lang="en-US" sz="2000" dirty="0"/>
              <a:t>   6. Benefits of Membership &amp; FAQ’s               15.  Events</a:t>
            </a:r>
            <a:br>
              <a:rPr lang="en-US" sz="2000" dirty="0"/>
            </a:br>
            <a:r>
              <a:rPr lang="en-US" sz="2000" dirty="0"/>
              <a:t>   7. Governance Structure                      	16.  Network Webpage</a:t>
            </a:r>
            <a:br>
              <a:rPr lang="en-US" sz="2000" dirty="0"/>
            </a:br>
            <a:r>
              <a:rPr lang="en-US" sz="2000" dirty="0"/>
              <a:t>   8. Elections                                          	17.  2023 Events</a:t>
            </a:r>
            <a:br>
              <a:rPr lang="en-US" sz="2000" dirty="0"/>
            </a:br>
            <a:r>
              <a:rPr lang="en-US" sz="2000" dirty="0"/>
              <a:t>   9. Sponsorship				18.   IWIRC Committee Structure	</a:t>
            </a:r>
            <a:br>
              <a:rPr lang="en-US" sz="2000" dirty="0"/>
            </a:br>
            <a:r>
              <a:rPr lang="en-US" sz="2000" dirty="0"/>
              <a:t> 10.  Travel Stipends 			19. “Robert’s Rules” Summary</a:t>
            </a:r>
            <a:br>
              <a:rPr lang="en-US" sz="2000" dirty="0"/>
            </a:br>
            <a:r>
              <a:rPr lang="en-US" sz="2000" dirty="0"/>
              <a:t>                                      			20.   Questions?</a:t>
            </a:r>
            <a:endParaRPr lang="en-US" sz="2800" dirty="0"/>
          </a:p>
        </p:txBody>
      </p:sp>
      <p:pic>
        <p:nvPicPr>
          <p:cNvPr id="13" name="Picture 12" descr="A picture containing text, clipart&#10;&#10;Description automatically generated">
            <a:extLst>
              <a:ext uri="{FF2B5EF4-FFF2-40B4-BE49-F238E27FC236}">
                <a16:creationId xmlns:a16="http://schemas.microsoft.com/office/drawing/2014/main" id="{7ADC1AD0-FE0F-41B5-BB71-216E3C7A73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4" name="Picture 13" descr="Logo, company name&#10;&#10;Description automatically generated">
            <a:extLst>
              <a:ext uri="{FF2B5EF4-FFF2-40B4-BE49-F238E27FC236}">
                <a16:creationId xmlns:a16="http://schemas.microsoft.com/office/drawing/2014/main" id="{FDE06932-A8A6-493D-B401-A72707B227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5" name="Picture 14" descr="Logo, company name&#10;&#10;Description automatically generated">
            <a:extLst>
              <a:ext uri="{FF2B5EF4-FFF2-40B4-BE49-F238E27FC236}">
                <a16:creationId xmlns:a16="http://schemas.microsoft.com/office/drawing/2014/main" id="{AACF4AE3-46E7-482B-B840-1DA727B8C2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6" name="Picture 15" descr="Logo, company name&#10;&#10;Description automatically generated">
            <a:extLst>
              <a:ext uri="{FF2B5EF4-FFF2-40B4-BE49-F238E27FC236}">
                <a16:creationId xmlns:a16="http://schemas.microsoft.com/office/drawing/2014/main" id="{4C9C1057-57A4-47DB-AFDA-209DD59A915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2" name="Slide Number Placeholder 1">
            <a:extLst>
              <a:ext uri="{FF2B5EF4-FFF2-40B4-BE49-F238E27FC236}">
                <a16:creationId xmlns:a16="http://schemas.microsoft.com/office/drawing/2014/main" id="{F5BE7952-6FBC-488B-8446-DC3EE9031791}"/>
              </a:ext>
            </a:extLst>
          </p:cNvPr>
          <p:cNvSpPr>
            <a:spLocks noGrp="1"/>
          </p:cNvSpPr>
          <p:nvPr>
            <p:ph type="sldNum" sz="quarter" idx="12"/>
          </p:nvPr>
        </p:nvSpPr>
        <p:spPr/>
        <p:txBody>
          <a:bodyPr/>
          <a:lstStyle/>
          <a:p>
            <a:fld id="{3620CA47-FB2E-4F55-AEBA-45B5B77DC040}" type="slidenum">
              <a:rPr lang="en-US" smtClean="0"/>
              <a:t>2</a:t>
            </a:fld>
            <a:endParaRPr lang="en-US"/>
          </a:p>
        </p:txBody>
      </p:sp>
    </p:spTree>
    <p:extLst>
      <p:ext uri="{BB962C8B-B14F-4D97-AF65-F5344CB8AC3E}">
        <p14:creationId xmlns:p14="http://schemas.microsoft.com/office/powerpoint/2010/main" val="12802220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514170"/>
            <a:ext cx="8568178" cy="1738097"/>
          </a:xfrm>
        </p:spPr>
        <p:txBody>
          <a:bodyPr>
            <a:normAutofit/>
          </a:bodyPr>
          <a:lstStyle/>
          <a:p>
            <a:r>
              <a:rPr lang="en-US" sz="4800" b="1" dirty="0">
                <a:solidFill>
                  <a:srgbClr val="7030A0"/>
                </a:solidFill>
              </a:rPr>
              <a:t>Board of Directors Elections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73643" y="1673226"/>
            <a:ext cx="932508" cy="932508"/>
          </a:xfrm>
          <a:prstGeom prst="rect">
            <a:avLst/>
          </a:prstGeom>
        </p:spPr>
      </p:pic>
      <p:sp>
        <p:nvSpPr>
          <p:cNvPr id="9" name="TextBox 8">
            <a:extLst>
              <a:ext uri="{FF2B5EF4-FFF2-40B4-BE49-F238E27FC236}">
                <a16:creationId xmlns:a16="http://schemas.microsoft.com/office/drawing/2014/main" id="{2221B02C-3333-43CE-9787-F12FED40FCC3}"/>
              </a:ext>
            </a:extLst>
          </p:cNvPr>
          <p:cNvSpPr txBox="1"/>
          <p:nvPr/>
        </p:nvSpPr>
        <p:spPr>
          <a:xfrm>
            <a:off x="1349055" y="3304166"/>
            <a:ext cx="9743709" cy="3170099"/>
          </a:xfrm>
          <a:prstGeom prst="rect">
            <a:avLst/>
          </a:prstGeom>
          <a:noFill/>
        </p:spPr>
        <p:txBody>
          <a:bodyPr wrap="square" rtlCol="0">
            <a:spAutoFit/>
          </a:bodyPr>
          <a:lstStyle/>
          <a:p>
            <a:pPr marL="285750" indent="-285750">
              <a:buBlip>
                <a:blip r:embed="rId2"/>
              </a:buBlip>
            </a:pPr>
            <a:r>
              <a:rPr lang="en-US" sz="2000" dirty="0"/>
              <a:t>Immediate Past Chair forms Nominating Committee comprised of Chair, Vice-Chair, Secretary and three IWIRC Members chosen by Immediate Past Chair to propose a slate of Board Members to the Executive Committee for approval (non-elected)</a:t>
            </a:r>
          </a:p>
          <a:p>
            <a:pPr marL="285750" indent="-285750">
              <a:buBlip>
                <a:blip r:embed="rId2"/>
              </a:buBlip>
            </a:pPr>
            <a:r>
              <a:rPr lang="en-US" sz="2000" dirty="0"/>
              <a:t>August 1-September-Nomination and notice of interest period for ALL Board positions</a:t>
            </a:r>
          </a:p>
          <a:p>
            <a:pPr marL="285750" indent="-285750">
              <a:buBlip>
                <a:blip r:embed="rId2"/>
              </a:buBlip>
            </a:pPr>
            <a:r>
              <a:rPr lang="en-US" sz="2000" dirty="0"/>
              <a:t>September 15-Deadline for all Nominations and Declaration of Interest </a:t>
            </a:r>
          </a:p>
          <a:p>
            <a:pPr marL="285750" indent="-285750">
              <a:buBlip>
                <a:blip r:embed="rId2"/>
              </a:buBlip>
            </a:pPr>
            <a:r>
              <a:rPr lang="en-US" sz="2000" dirty="0"/>
              <a:t>September 16-October 31-Slating Committee develops proposed slate</a:t>
            </a:r>
          </a:p>
          <a:p>
            <a:pPr marL="285750" indent="-285750">
              <a:buBlip>
                <a:blip r:embed="rId2"/>
              </a:buBlip>
            </a:pPr>
            <a:r>
              <a:rPr lang="en-US" sz="2000" dirty="0"/>
              <a:t>After Fall Conference-Proposed Slate Circulated to IWIRC Board for approval</a:t>
            </a:r>
          </a:p>
          <a:p>
            <a:pPr marL="285750" indent="-285750">
              <a:buBlip>
                <a:blip r:embed="rId2"/>
              </a:buBlip>
            </a:pPr>
            <a:r>
              <a:rPr lang="en-US" sz="2000" dirty="0"/>
              <a:t>2 weeks after Fall Conference-Final Board Announced to Members and Election of At-Large Directors (if needed with 14 day voting window)</a:t>
            </a:r>
          </a:p>
          <a:p>
            <a:pPr marL="285750" indent="-285750">
              <a:buBlip>
                <a:blip r:embed="rId2"/>
              </a:buBlip>
            </a:pPr>
            <a:r>
              <a:rPr lang="en-US" sz="2000" dirty="0"/>
              <a:t>No Later than December 1-At-Large Directors Announced</a:t>
            </a:r>
          </a:p>
        </p:txBody>
      </p:sp>
      <p:pic>
        <p:nvPicPr>
          <p:cNvPr id="11" name="Picture 10" descr="A picture containing text, clipart&#10;&#10;Description automatically generated">
            <a:extLst>
              <a:ext uri="{FF2B5EF4-FFF2-40B4-BE49-F238E27FC236}">
                <a16:creationId xmlns:a16="http://schemas.microsoft.com/office/drawing/2014/main" id="{899892FC-64E8-46E4-B50C-A194B7A9A7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B0C5B10A-4C52-4E40-8CFE-0721A20E70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4196BD6-CEBB-47DA-A63B-F9B9EE698E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DE49B4CC-FE99-4089-8782-3D6DA8CF759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A8BBFC97-2DEE-40D8-8454-6D7A576B6FEB}"/>
              </a:ext>
            </a:extLst>
          </p:cNvPr>
          <p:cNvSpPr>
            <a:spLocks noGrp="1"/>
          </p:cNvSpPr>
          <p:nvPr>
            <p:ph type="sldNum" sz="quarter" idx="12"/>
          </p:nvPr>
        </p:nvSpPr>
        <p:spPr/>
        <p:txBody>
          <a:bodyPr/>
          <a:lstStyle/>
          <a:p>
            <a:fld id="{3620CA47-FB2E-4F55-AEBA-45B5B77DC040}" type="slidenum">
              <a:rPr lang="en-US" smtClean="0"/>
              <a:t>20</a:t>
            </a:fld>
            <a:endParaRPr lang="en-US"/>
          </a:p>
        </p:txBody>
      </p:sp>
    </p:spTree>
    <p:extLst>
      <p:ext uri="{BB962C8B-B14F-4D97-AF65-F5344CB8AC3E}">
        <p14:creationId xmlns:p14="http://schemas.microsoft.com/office/powerpoint/2010/main" val="7929635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706272"/>
            <a:ext cx="8568178" cy="1738097"/>
          </a:xfrm>
        </p:spPr>
        <p:txBody>
          <a:bodyPr>
            <a:normAutofit/>
          </a:bodyPr>
          <a:lstStyle/>
          <a:p>
            <a:r>
              <a:rPr lang="en-US" sz="4800" b="1" dirty="0">
                <a:solidFill>
                  <a:srgbClr val="7030A0"/>
                </a:solidFill>
              </a:rPr>
              <a:t>Sponsorships</a:t>
            </a:r>
            <a:br>
              <a:rPr lang="en-US" sz="4800" b="1" dirty="0"/>
            </a:br>
            <a:endParaRPr lang="en-US" sz="4800" b="1"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788748"/>
            <a:ext cx="932508" cy="932508"/>
          </a:xfrm>
          <a:prstGeom prst="rect">
            <a:avLst/>
          </a:prstGeom>
        </p:spPr>
      </p:pic>
      <p:sp>
        <p:nvSpPr>
          <p:cNvPr id="9" name="TextBox 8">
            <a:extLst>
              <a:ext uri="{FF2B5EF4-FFF2-40B4-BE49-F238E27FC236}">
                <a16:creationId xmlns:a16="http://schemas.microsoft.com/office/drawing/2014/main" id="{33EED96B-9A43-4C43-A10D-96290842DF14}"/>
              </a:ext>
            </a:extLst>
          </p:cNvPr>
          <p:cNvSpPr txBox="1"/>
          <p:nvPr/>
        </p:nvSpPr>
        <p:spPr>
          <a:xfrm>
            <a:off x="1457325" y="3864339"/>
            <a:ext cx="9802858" cy="2862322"/>
          </a:xfrm>
          <a:prstGeom prst="rect">
            <a:avLst/>
          </a:prstGeom>
          <a:noFill/>
        </p:spPr>
        <p:txBody>
          <a:bodyPr wrap="square" rtlCol="0">
            <a:spAutoFit/>
          </a:bodyPr>
          <a:lstStyle/>
          <a:p>
            <a:pPr marL="285750" indent="-285750">
              <a:buBlip>
                <a:blip r:embed="rId2"/>
              </a:buBlip>
            </a:pPr>
            <a:r>
              <a:rPr lang="en-US" sz="2000" dirty="0"/>
              <a:t>IWIRC relies on sponsors for approximately 25% of its annual funding from IWIRC International Sponsors, program run on an annual basis</a:t>
            </a:r>
          </a:p>
          <a:p>
            <a:pPr marL="285750" indent="-285750">
              <a:buBlip>
                <a:blip r:embed="rId2"/>
              </a:buBlip>
            </a:pPr>
            <a:r>
              <a:rPr lang="en-US" sz="2000" dirty="0"/>
              <a:t>Networks are welcome (but not required) to solicit network specific sponsors, but do be mindful of not “poaching” funds from other network or International</a:t>
            </a:r>
          </a:p>
          <a:p>
            <a:pPr marL="285750" indent="-285750">
              <a:buBlip>
                <a:blip r:embed="rId2"/>
              </a:buBlip>
            </a:pPr>
            <a:r>
              <a:rPr lang="en-US" sz="2000" dirty="0"/>
              <a:t>If Networks offer free memberships as part of the sponsor package, those memberships need to be paid to IWIRC Intl from the network</a:t>
            </a:r>
          </a:p>
          <a:p>
            <a:pPr marL="285750" indent="-285750">
              <a:buBlip>
                <a:blip r:embed="rId2"/>
              </a:buBlip>
            </a:pPr>
            <a:r>
              <a:rPr lang="en-US" sz="2000" dirty="0"/>
              <a:t>Network sponsorship recognition is built in to the network webpages, be sure and keep it up to date</a:t>
            </a:r>
          </a:p>
          <a:p>
            <a:pPr marL="285750" indent="-285750">
              <a:buBlip>
                <a:blip r:embed="rId2"/>
              </a:buBlip>
            </a:pPr>
            <a:endParaRPr lang="en-US" sz="2000" dirty="0"/>
          </a:p>
        </p:txBody>
      </p:sp>
      <p:pic>
        <p:nvPicPr>
          <p:cNvPr id="11" name="Picture 10" descr="A picture containing text, clipart&#10;&#10;Description automatically generated">
            <a:extLst>
              <a:ext uri="{FF2B5EF4-FFF2-40B4-BE49-F238E27FC236}">
                <a16:creationId xmlns:a16="http://schemas.microsoft.com/office/drawing/2014/main" id="{1BDF6ECA-A07E-42DC-8ADC-30A189CBFB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0DAE2A71-48A6-45EC-BF73-AE6D6BE7A6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EE885E0B-A403-4803-B441-FC158EA207B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D9BF2DC3-3552-4E0D-ADBA-AB30F515A7FB}"/>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B8D75089-6316-4C87-8BB5-1E1F83A366B4}"/>
              </a:ext>
            </a:extLst>
          </p:cNvPr>
          <p:cNvSpPr>
            <a:spLocks noGrp="1"/>
          </p:cNvSpPr>
          <p:nvPr>
            <p:ph type="sldNum" sz="quarter" idx="12"/>
          </p:nvPr>
        </p:nvSpPr>
        <p:spPr/>
        <p:txBody>
          <a:bodyPr/>
          <a:lstStyle/>
          <a:p>
            <a:fld id="{3620CA47-FB2E-4F55-AEBA-45B5B77DC040}" type="slidenum">
              <a:rPr lang="en-US" smtClean="0"/>
              <a:t>21</a:t>
            </a:fld>
            <a:endParaRPr lang="en-US"/>
          </a:p>
        </p:txBody>
      </p:sp>
    </p:spTree>
    <p:extLst>
      <p:ext uri="{BB962C8B-B14F-4D97-AF65-F5344CB8AC3E}">
        <p14:creationId xmlns:p14="http://schemas.microsoft.com/office/powerpoint/2010/main" val="7298838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447538"/>
            <a:ext cx="8568178" cy="1738097"/>
          </a:xfrm>
        </p:spPr>
        <p:txBody>
          <a:bodyPr>
            <a:normAutofit/>
          </a:bodyPr>
          <a:lstStyle/>
          <a:p>
            <a:r>
              <a:rPr lang="en-US" sz="3900" b="1" dirty="0">
                <a:solidFill>
                  <a:srgbClr val="7030A0"/>
                </a:solidFill>
              </a:rPr>
              <a:t>Travel Stipends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31F144E9-DD2D-41EA-B392-5263283CE5CC}"/>
              </a:ext>
            </a:extLst>
          </p:cNvPr>
          <p:cNvSpPr txBox="1"/>
          <p:nvPr/>
        </p:nvSpPr>
        <p:spPr>
          <a:xfrm>
            <a:off x="643788" y="3316586"/>
            <a:ext cx="11392250" cy="3908762"/>
          </a:xfrm>
          <a:prstGeom prst="rect">
            <a:avLst/>
          </a:prstGeom>
          <a:noFill/>
        </p:spPr>
        <p:txBody>
          <a:bodyPr wrap="square" rtlCol="0">
            <a:spAutoFit/>
          </a:bodyPr>
          <a:lstStyle/>
          <a:p>
            <a:pPr marL="285750" indent="-285750">
              <a:buBlip>
                <a:blip r:embed="rId2"/>
              </a:buBlip>
            </a:pPr>
            <a:r>
              <a:rPr lang="en-US" dirty="0"/>
              <a:t>Travel stipends are available (by application) to IWIRC board of directors, network chairs and other IWIRC members who are materially participating in a conference participation in their capacity as an IWIRC leader, including, but not limited to Spring Conference, Fall Conference, Leadership Summit and whose travel expenses are not being reimbursed by their employer. </a:t>
            </a:r>
            <a:r>
              <a:rPr lang="en-US" dirty="0">
                <a:hlinkClick r:id="rId3"/>
              </a:rPr>
              <a:t>Click here to access the stipend request form.</a:t>
            </a:r>
            <a:endParaRPr lang="en-US" dirty="0"/>
          </a:p>
          <a:p>
            <a:pPr marL="285750" indent="-285750">
              <a:buBlip>
                <a:blip r:embed="rId2"/>
              </a:buBlip>
            </a:pPr>
            <a:r>
              <a:rPr lang="en-US" dirty="0"/>
              <a:t>Travel stipends are limited to one per person per year and subject to a budget that is set annually.</a:t>
            </a:r>
          </a:p>
          <a:p>
            <a:pPr marL="285750" indent="-285750">
              <a:buBlip>
                <a:blip r:embed="rId2"/>
              </a:buBlip>
            </a:pPr>
            <a:r>
              <a:rPr lang="en-US" dirty="0"/>
              <a:t>Applications for Travel Stipends shall be submitted BEFORE the event. If approved, Travel Stipend will be paid AFTER the event upon receipt of copies of expenses incurred and confirmation of attendance at the IWIRC event.  Travel Stipends are available to cover travel only.  They are not available to cover hotel or sundry expenses.</a:t>
            </a:r>
          </a:p>
          <a:p>
            <a:pPr marL="285750" indent="-285750">
              <a:buBlip>
                <a:blip r:embed="rId2"/>
              </a:buBlip>
            </a:pPr>
            <a:r>
              <a:rPr lang="en-US" dirty="0"/>
              <a:t>The Travel stipends are available as follow (please note, flight time does NOT include layovers)</a:t>
            </a:r>
          </a:p>
          <a:p>
            <a:r>
              <a:rPr lang="en-US" dirty="0"/>
              <a:t>	Less than 5 hour flight - $500</a:t>
            </a:r>
            <a:br>
              <a:rPr lang="en-US" dirty="0"/>
            </a:br>
            <a:r>
              <a:rPr lang="en-US" dirty="0"/>
              <a:t>	More than 5 hours, less than 10 hour flight- $1,000</a:t>
            </a:r>
            <a:br>
              <a:rPr lang="en-US" dirty="0"/>
            </a:br>
            <a:r>
              <a:rPr lang="en-US" dirty="0"/>
              <a:t>	More than 10 hour flight- $1,500</a:t>
            </a:r>
          </a:p>
          <a:p>
            <a:pPr marL="285750" indent="-285750">
              <a:buBlip>
                <a:blip r:embed="rId2"/>
              </a:buBlip>
            </a:pPr>
            <a:endParaRPr lang="en-US" sz="3200" dirty="0"/>
          </a:p>
        </p:txBody>
      </p:sp>
      <p:pic>
        <p:nvPicPr>
          <p:cNvPr id="11" name="Picture 10" descr="A picture containing text, clipart&#10;&#10;Description automatically generated">
            <a:extLst>
              <a:ext uri="{FF2B5EF4-FFF2-40B4-BE49-F238E27FC236}">
                <a16:creationId xmlns:a16="http://schemas.microsoft.com/office/drawing/2014/main" id="{7FB5E6CC-3F7E-41FC-83DE-4A37B69C168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00D18E2B-33CC-484A-ADD1-5C005C498D7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F79EC6D2-955E-4CF2-83AB-C8A2768070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E8773EC-79A0-49DC-8E81-BB95DB2D8591}"/>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3756194B-BF0B-45FE-8B4D-B774F843B748}"/>
              </a:ext>
            </a:extLst>
          </p:cNvPr>
          <p:cNvSpPr>
            <a:spLocks noGrp="1"/>
          </p:cNvSpPr>
          <p:nvPr>
            <p:ph type="sldNum" sz="quarter" idx="12"/>
          </p:nvPr>
        </p:nvSpPr>
        <p:spPr/>
        <p:txBody>
          <a:bodyPr/>
          <a:lstStyle/>
          <a:p>
            <a:fld id="{3620CA47-FB2E-4F55-AEBA-45B5B77DC040}" type="slidenum">
              <a:rPr lang="en-US" smtClean="0"/>
              <a:t>22</a:t>
            </a:fld>
            <a:endParaRPr lang="en-US"/>
          </a:p>
        </p:txBody>
      </p:sp>
    </p:spTree>
    <p:extLst>
      <p:ext uri="{BB962C8B-B14F-4D97-AF65-F5344CB8AC3E}">
        <p14:creationId xmlns:p14="http://schemas.microsoft.com/office/powerpoint/2010/main" val="94063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30545" y="2651468"/>
            <a:ext cx="8568178" cy="1738097"/>
          </a:xfrm>
        </p:spPr>
        <p:txBody>
          <a:bodyPr>
            <a:normAutofit/>
          </a:bodyPr>
          <a:lstStyle/>
          <a:p>
            <a:r>
              <a:rPr lang="en-US" sz="4800" b="1" dirty="0">
                <a:solidFill>
                  <a:srgbClr val="7030A0"/>
                </a:solidFill>
              </a:rPr>
              <a:t>Grants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9" name="TextBox 8">
            <a:extLst>
              <a:ext uri="{FF2B5EF4-FFF2-40B4-BE49-F238E27FC236}">
                <a16:creationId xmlns:a16="http://schemas.microsoft.com/office/drawing/2014/main" id="{31F144E9-DD2D-41EA-B392-5263283CE5CC}"/>
              </a:ext>
            </a:extLst>
          </p:cNvPr>
          <p:cNvSpPr txBox="1"/>
          <p:nvPr/>
        </p:nvSpPr>
        <p:spPr>
          <a:xfrm>
            <a:off x="971388" y="3583976"/>
            <a:ext cx="10810875" cy="3477875"/>
          </a:xfrm>
          <a:prstGeom prst="rect">
            <a:avLst/>
          </a:prstGeom>
          <a:noFill/>
        </p:spPr>
        <p:txBody>
          <a:bodyPr wrap="square" rtlCol="0">
            <a:spAutoFit/>
          </a:bodyPr>
          <a:lstStyle/>
          <a:p>
            <a:pPr marL="342900" indent="-342900">
              <a:buBlip>
                <a:blip r:embed="rId2"/>
              </a:buBlip>
            </a:pPr>
            <a:r>
              <a:rPr lang="en-US" sz="2000" dirty="0"/>
              <a:t>Networks are encouraged to hold or sponsor events consistent with the goals of IWIRC.   While it is</a:t>
            </a:r>
          </a:p>
          <a:p>
            <a:r>
              <a:rPr lang="en-US" sz="2000" dirty="0"/>
              <a:t>expected that such events will be funded by the Networks (through local sponsorship or admission fees), IWIRC International sets aside certain funds in its budget to be distributed as grants to support the growth and development of the networks.  No more than 50% of the expected net cost of the event will be funded by grants.</a:t>
            </a:r>
          </a:p>
          <a:p>
            <a:pPr marL="342900" indent="-342900">
              <a:buBlip>
                <a:blip r:embed="rId2"/>
              </a:buBlip>
            </a:pPr>
            <a:r>
              <a:rPr lang="en-US" sz="2000" dirty="0"/>
              <a:t>Available grants include:</a:t>
            </a:r>
          </a:p>
          <a:p>
            <a:pPr marL="800100" lvl="1" indent="-342900">
              <a:buBlip>
                <a:blip r:embed="rId2"/>
              </a:buBlip>
            </a:pPr>
            <a:r>
              <a:rPr lang="en-US" sz="2000" dirty="0"/>
              <a:t>Network Signing Bonus </a:t>
            </a:r>
          </a:p>
          <a:p>
            <a:pPr marL="800100" lvl="1" indent="-342900">
              <a:buBlip>
                <a:blip r:embed="rId2"/>
              </a:buBlip>
            </a:pPr>
            <a:r>
              <a:rPr lang="en-US" sz="2000" dirty="0"/>
              <a:t>Regional &amp; Multiple Network Events </a:t>
            </a:r>
          </a:p>
          <a:p>
            <a:pPr marL="800100" lvl="1" indent="-342900">
              <a:buBlip>
                <a:blip r:embed="rId2"/>
              </a:buBlip>
            </a:pPr>
            <a:r>
              <a:rPr lang="en-US" sz="2000" dirty="0"/>
              <a:t>Recruiting Events </a:t>
            </a:r>
          </a:p>
          <a:p>
            <a:pPr lvl="1"/>
            <a:r>
              <a:rPr lang="en-US" sz="2000" dirty="0">
                <a:hlinkClick r:id="rId3"/>
              </a:rPr>
              <a:t>Click here to apply for a grant.</a:t>
            </a:r>
            <a:endParaRPr lang="en-US" sz="2000" dirty="0"/>
          </a:p>
          <a:p>
            <a:pPr marL="800100" lvl="1" indent="-342900">
              <a:buBlip>
                <a:blip r:embed="rId2"/>
              </a:buBlip>
            </a:pPr>
            <a:endParaRPr lang="en-US" sz="2000" dirty="0"/>
          </a:p>
        </p:txBody>
      </p:sp>
      <p:pic>
        <p:nvPicPr>
          <p:cNvPr id="11" name="Picture 10" descr="A picture containing text, clipart&#10;&#10;Description automatically generated">
            <a:extLst>
              <a:ext uri="{FF2B5EF4-FFF2-40B4-BE49-F238E27FC236}">
                <a16:creationId xmlns:a16="http://schemas.microsoft.com/office/drawing/2014/main" id="{59D009BC-15EB-4A1F-9FBA-DD12DF48C8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F4EE47E-4F36-4137-941B-A3E4B38DE7A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566B5D-1C8F-44CB-868D-5152DFF069B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7E308AC7-8D62-48A7-956E-1DB6D747CFC6}"/>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0CC5039-D9A9-4DCA-AA99-12836CB718A8}"/>
              </a:ext>
            </a:extLst>
          </p:cNvPr>
          <p:cNvSpPr>
            <a:spLocks noGrp="1"/>
          </p:cNvSpPr>
          <p:nvPr>
            <p:ph type="sldNum" sz="quarter" idx="12"/>
          </p:nvPr>
        </p:nvSpPr>
        <p:spPr/>
        <p:txBody>
          <a:bodyPr/>
          <a:lstStyle/>
          <a:p>
            <a:fld id="{3620CA47-FB2E-4F55-AEBA-45B5B77DC040}" type="slidenum">
              <a:rPr lang="en-US" smtClean="0"/>
              <a:t>23</a:t>
            </a:fld>
            <a:endParaRPr lang="en-US"/>
          </a:p>
        </p:txBody>
      </p:sp>
    </p:spTree>
    <p:extLst>
      <p:ext uri="{BB962C8B-B14F-4D97-AF65-F5344CB8AC3E}">
        <p14:creationId xmlns:p14="http://schemas.microsoft.com/office/powerpoint/2010/main" val="39914664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688100"/>
            <a:ext cx="932508" cy="932508"/>
          </a:xfrm>
          <a:prstGeom prst="rect">
            <a:avLst/>
          </a:prstGeom>
        </p:spPr>
      </p:pic>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240232"/>
            <a:ext cx="8568178" cy="1738097"/>
          </a:xfrm>
        </p:spPr>
        <p:txBody>
          <a:bodyPr>
            <a:normAutofit/>
          </a:bodyPr>
          <a:lstStyle/>
          <a:p>
            <a:r>
              <a:rPr lang="en-US" sz="4800" b="1" dirty="0">
                <a:solidFill>
                  <a:srgbClr val="7030A0"/>
                </a:solidFill>
              </a:rPr>
              <a:t>Annual Awards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sp>
        <p:nvSpPr>
          <p:cNvPr id="9" name="TextBox 8">
            <a:extLst>
              <a:ext uri="{FF2B5EF4-FFF2-40B4-BE49-F238E27FC236}">
                <a16:creationId xmlns:a16="http://schemas.microsoft.com/office/drawing/2014/main" id="{86BA45FD-96BE-4DFD-AE2A-0ED5693A1DA5}"/>
              </a:ext>
            </a:extLst>
          </p:cNvPr>
          <p:cNvSpPr txBox="1"/>
          <p:nvPr/>
        </p:nvSpPr>
        <p:spPr>
          <a:xfrm>
            <a:off x="3649547" y="3045102"/>
            <a:ext cx="5570653" cy="3785652"/>
          </a:xfrm>
          <a:prstGeom prst="rect">
            <a:avLst/>
          </a:prstGeom>
          <a:noFill/>
        </p:spPr>
        <p:txBody>
          <a:bodyPr wrap="square" rtlCol="0">
            <a:spAutoFit/>
          </a:bodyPr>
          <a:lstStyle/>
          <a:p>
            <a:r>
              <a:rPr lang="en-US" sz="1600" b="1" dirty="0"/>
              <a:t>WOYR  and Hall of Fame Awards </a:t>
            </a:r>
            <a:endParaRPr lang="en-US" sz="1600" dirty="0"/>
          </a:p>
          <a:p>
            <a:pPr marL="742950" lvl="1" indent="-285750">
              <a:buBlip>
                <a:blip r:embed="rId2"/>
              </a:buBlip>
            </a:pPr>
            <a:r>
              <a:rPr lang="en-US" sz="1600" dirty="0"/>
              <a:t>Initial call for nominations December 15</a:t>
            </a:r>
            <a:r>
              <a:rPr lang="en-US" sz="1600" baseline="30000" dirty="0"/>
              <a:t>th</a:t>
            </a:r>
            <a:r>
              <a:rPr lang="en-US" sz="1600" dirty="0"/>
              <a:t> </a:t>
            </a:r>
          </a:p>
          <a:p>
            <a:pPr marL="742950" lvl="1" indent="-285750">
              <a:buBlip>
                <a:blip r:embed="rId2"/>
              </a:buBlip>
            </a:pPr>
            <a:r>
              <a:rPr lang="en-US" sz="1600" dirty="0"/>
              <a:t>Deadline February 15</a:t>
            </a:r>
          </a:p>
          <a:p>
            <a:pPr marL="742950" lvl="1" indent="-285750">
              <a:buBlip>
                <a:blip r:embed="rId2"/>
              </a:buBlip>
            </a:pPr>
            <a:r>
              <a:rPr lang="en-US" sz="1600" dirty="0"/>
              <a:t>Winner announced through press release March 1</a:t>
            </a:r>
            <a:r>
              <a:rPr lang="en-US" sz="1600" baseline="30000" dirty="0"/>
              <a:t>st</a:t>
            </a:r>
            <a:r>
              <a:rPr lang="en-US" sz="1600" dirty="0"/>
              <a:t> </a:t>
            </a:r>
          </a:p>
          <a:p>
            <a:pPr marL="742950" lvl="1" indent="-285750">
              <a:buBlip>
                <a:blip r:embed="rId2"/>
              </a:buBlip>
            </a:pPr>
            <a:r>
              <a:rPr lang="en-US" sz="1600"/>
              <a:t>Awards </a:t>
            </a:r>
            <a:r>
              <a:rPr lang="en-US" sz="1600" dirty="0"/>
              <a:t>presented at Spring Conference </a:t>
            </a:r>
          </a:p>
          <a:p>
            <a:r>
              <a:rPr lang="en-US" sz="1600" dirty="0"/>
              <a:t> </a:t>
            </a:r>
            <a:r>
              <a:rPr lang="en-US" sz="1600" b="1" dirty="0"/>
              <a:t>Founders Awards </a:t>
            </a:r>
            <a:endParaRPr lang="en-US" sz="1600" dirty="0"/>
          </a:p>
          <a:p>
            <a:pPr marL="742950" lvl="1" indent="-285750">
              <a:buBlip>
                <a:blip r:embed="rId2"/>
              </a:buBlip>
            </a:pPr>
            <a:r>
              <a:rPr lang="en-US" sz="1600" dirty="0"/>
              <a:t>Initial call for nominations March 15</a:t>
            </a:r>
            <a:r>
              <a:rPr lang="en-US" sz="1600" baseline="30000" dirty="0"/>
              <a:t>th</a:t>
            </a:r>
          </a:p>
          <a:p>
            <a:pPr marL="742950" lvl="1" indent="-285750">
              <a:buBlip>
                <a:blip r:embed="rId2"/>
              </a:buBlip>
            </a:pPr>
            <a:r>
              <a:rPr lang="en-US" sz="1600" dirty="0"/>
              <a:t>Deadline May 15th</a:t>
            </a:r>
          </a:p>
          <a:p>
            <a:pPr marL="742950" lvl="1" indent="-285750">
              <a:buBlip>
                <a:blip r:embed="rId2"/>
              </a:buBlip>
            </a:pPr>
            <a:r>
              <a:rPr lang="en-US" sz="1600" dirty="0"/>
              <a:t>Winners announced through press release June 1</a:t>
            </a:r>
            <a:r>
              <a:rPr lang="en-US" sz="1600" baseline="30000" dirty="0"/>
              <a:t>st</a:t>
            </a:r>
            <a:r>
              <a:rPr lang="en-US" sz="1600" dirty="0"/>
              <a:t> </a:t>
            </a:r>
          </a:p>
          <a:p>
            <a:pPr marL="742950" lvl="1" indent="-285750">
              <a:buBlip>
                <a:blip r:embed="rId2"/>
              </a:buBlip>
            </a:pPr>
            <a:r>
              <a:rPr lang="en-US" sz="1600" dirty="0"/>
              <a:t>Awards presented at Leadership Summit </a:t>
            </a:r>
          </a:p>
          <a:p>
            <a:r>
              <a:rPr lang="en-US" sz="1600" b="1" dirty="0"/>
              <a:t>Rising Star Award </a:t>
            </a:r>
            <a:endParaRPr lang="en-US" sz="1600" dirty="0"/>
          </a:p>
          <a:p>
            <a:pPr marL="742950" lvl="1" indent="-285750">
              <a:buBlip>
                <a:blip r:embed="rId2"/>
              </a:buBlip>
            </a:pPr>
            <a:r>
              <a:rPr lang="en-US" sz="1600" dirty="0"/>
              <a:t>Initial call for nominations June 15</a:t>
            </a:r>
            <a:r>
              <a:rPr lang="en-US" sz="1600" baseline="30000" dirty="0"/>
              <a:t>th</a:t>
            </a:r>
          </a:p>
          <a:p>
            <a:pPr marL="742950" lvl="1" indent="-285750">
              <a:buBlip>
                <a:blip r:embed="rId2"/>
              </a:buBlip>
            </a:pPr>
            <a:r>
              <a:rPr lang="en-US" sz="1600" dirty="0"/>
              <a:t>Deadline August 15th</a:t>
            </a:r>
          </a:p>
          <a:p>
            <a:pPr marL="742950" lvl="1" indent="-285750">
              <a:buBlip>
                <a:blip r:embed="rId2"/>
              </a:buBlip>
            </a:pPr>
            <a:r>
              <a:rPr lang="en-US" sz="1600" dirty="0"/>
              <a:t>Winner announced through press release September 1</a:t>
            </a:r>
            <a:r>
              <a:rPr lang="en-US" sz="1600" baseline="30000" dirty="0"/>
              <a:t>st</a:t>
            </a:r>
            <a:r>
              <a:rPr lang="en-US" sz="1600" dirty="0"/>
              <a:t> </a:t>
            </a:r>
          </a:p>
          <a:p>
            <a:pPr marL="742950" lvl="1" indent="-285750">
              <a:buBlip>
                <a:blip r:embed="rId2"/>
              </a:buBlip>
            </a:pPr>
            <a:r>
              <a:rPr lang="en-US" sz="1600" dirty="0"/>
              <a:t>Award presented at Fall Conference</a:t>
            </a:r>
          </a:p>
        </p:txBody>
      </p:sp>
      <p:pic>
        <p:nvPicPr>
          <p:cNvPr id="11" name="Picture 10" descr="A picture containing text, clipart&#10;&#10;Description automatically generated">
            <a:extLst>
              <a:ext uri="{FF2B5EF4-FFF2-40B4-BE49-F238E27FC236}">
                <a16:creationId xmlns:a16="http://schemas.microsoft.com/office/drawing/2014/main" id="{A0D4C250-9F13-4943-A536-0CFE4552284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B2C6CA48-BC63-41B2-A1E8-ABE34CB3451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B47710E1-3B29-431D-A9F5-DC3AA119FE2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A1B492E7-B0F3-45CE-829B-F071987543E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99CB228D-A472-4D8A-BD1B-7A33BF95D934}"/>
              </a:ext>
            </a:extLst>
          </p:cNvPr>
          <p:cNvSpPr>
            <a:spLocks noGrp="1"/>
          </p:cNvSpPr>
          <p:nvPr>
            <p:ph type="sldNum" sz="quarter" idx="12"/>
          </p:nvPr>
        </p:nvSpPr>
        <p:spPr/>
        <p:txBody>
          <a:bodyPr/>
          <a:lstStyle/>
          <a:p>
            <a:fld id="{3620CA47-FB2E-4F55-AEBA-45B5B77DC040}" type="slidenum">
              <a:rPr lang="en-US" smtClean="0"/>
              <a:t>24</a:t>
            </a:fld>
            <a:endParaRPr lang="en-US"/>
          </a:p>
        </p:txBody>
      </p:sp>
    </p:spTree>
    <p:extLst>
      <p:ext uri="{BB962C8B-B14F-4D97-AF65-F5344CB8AC3E}">
        <p14:creationId xmlns:p14="http://schemas.microsoft.com/office/powerpoint/2010/main" val="280690764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Network Tools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367725" y="3624379"/>
            <a:ext cx="10236631" cy="1754326"/>
          </a:xfrm>
          <a:prstGeom prst="rect">
            <a:avLst/>
          </a:prstGeom>
          <a:noFill/>
        </p:spPr>
        <p:txBody>
          <a:bodyPr wrap="square" rtlCol="0">
            <a:spAutoFit/>
          </a:bodyPr>
          <a:lstStyle/>
          <a:p>
            <a:pPr marL="285750" indent="-285750">
              <a:buBlip>
                <a:blip r:embed="rId2"/>
              </a:buBlip>
            </a:pPr>
            <a:r>
              <a:rPr lang="en-US" dirty="0"/>
              <a:t>Any current network board member can download the networks current and past members </a:t>
            </a:r>
            <a:r>
              <a:rPr lang="en-US" dirty="0">
                <a:hlinkClick r:id="rId3"/>
              </a:rPr>
              <a:t>at this link </a:t>
            </a:r>
            <a:r>
              <a:rPr lang="en-US" dirty="0"/>
              <a:t>after logging in with their personal logins</a:t>
            </a:r>
          </a:p>
          <a:p>
            <a:pPr marL="285750" indent="-285750">
              <a:buBlip>
                <a:blip r:embed="rId2"/>
              </a:buBlip>
            </a:pPr>
            <a:r>
              <a:rPr lang="en-US" dirty="0"/>
              <a:t>There are many other resources on this page that we encourage you to review and ensure that any new board members have this information </a:t>
            </a:r>
          </a:p>
          <a:p>
            <a:endParaRPr lang="en-US" dirty="0"/>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25</a:t>
            </a:fld>
            <a:endParaRPr lang="en-US"/>
          </a:p>
        </p:txBody>
      </p:sp>
    </p:spTree>
    <p:extLst>
      <p:ext uri="{BB962C8B-B14F-4D97-AF65-F5344CB8AC3E}">
        <p14:creationId xmlns:p14="http://schemas.microsoft.com/office/powerpoint/2010/main" val="4585554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Communications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293209"/>
          </a:xfrm>
          <a:prstGeom prst="rect">
            <a:avLst/>
          </a:prstGeom>
          <a:noFill/>
        </p:spPr>
        <p:txBody>
          <a:bodyPr wrap="square" rtlCol="0">
            <a:spAutoFit/>
          </a:bodyPr>
          <a:lstStyle/>
          <a:p>
            <a:pPr marL="285750" indent="-285750">
              <a:buBlip>
                <a:blip r:embed="rId2"/>
              </a:buBlip>
            </a:pPr>
            <a:r>
              <a:rPr lang="en-US" dirty="0"/>
              <a:t>Networks must follow the IWIRC Communications policy found </a:t>
            </a:r>
            <a:r>
              <a:rPr lang="en-US" dirty="0">
                <a:hlinkClick r:id="rId3"/>
              </a:rPr>
              <a:t>here</a:t>
            </a:r>
            <a:r>
              <a:rPr lang="en-US" dirty="0"/>
              <a:t>.</a:t>
            </a:r>
          </a:p>
          <a:p>
            <a:pPr marL="285750" indent="-285750">
              <a:buBlip>
                <a:blip r:embed="rId2"/>
              </a:buBlip>
            </a:pPr>
            <a:r>
              <a:rPr lang="en-US" dirty="0"/>
              <a:t>Social Media-don’t forget to tag IWIRC International!</a:t>
            </a:r>
            <a:br>
              <a:rPr lang="en-US" dirty="0"/>
            </a:br>
            <a:r>
              <a:rPr lang="en-US" dirty="0"/>
              <a:t>Facebook:   https://www.facebook.com/IWIRCIntl/ </a:t>
            </a:r>
            <a:br>
              <a:rPr lang="en-US" dirty="0"/>
            </a:br>
            <a:r>
              <a:rPr lang="en-US" dirty="0"/>
              <a:t>Instagram:  https://www.instagram.com/iwirc_international/</a:t>
            </a:r>
            <a:br>
              <a:rPr lang="en-US" dirty="0"/>
            </a:br>
            <a:r>
              <a:rPr lang="en-US" dirty="0" err="1"/>
              <a:t>Linkedin</a:t>
            </a:r>
            <a:r>
              <a:rPr lang="en-US" dirty="0"/>
              <a:t>:     https://www.linkedin.com/company/iwirc</a:t>
            </a:r>
            <a:br>
              <a:rPr lang="en-US" dirty="0"/>
            </a:br>
            <a:r>
              <a:rPr lang="en-US" dirty="0" err="1"/>
              <a:t>Youtube</a:t>
            </a:r>
            <a:r>
              <a:rPr lang="en-US" dirty="0"/>
              <a:t>:     </a:t>
            </a:r>
            <a:r>
              <a:rPr lang="en-US" dirty="0">
                <a:hlinkClick r:id="rId4"/>
              </a:rPr>
              <a:t>https://www.youtube.com/user/IWIRC</a:t>
            </a:r>
            <a:endParaRPr lang="en-US" dirty="0"/>
          </a:p>
          <a:p>
            <a:pPr marL="285750" indent="-285750">
              <a:buBlip>
                <a:blip r:embed="rId2"/>
              </a:buBlip>
            </a:pPr>
            <a:r>
              <a:rPr lang="en-US" dirty="0"/>
              <a:t>Encourage network members to like, comment and share posts to facilitate global networking and support of all our members</a:t>
            </a:r>
          </a:p>
          <a:p>
            <a:pPr marL="285750" indent="-285750">
              <a:buBlip>
                <a:blip r:embed="rId2"/>
              </a:buBlip>
            </a:pPr>
            <a:r>
              <a:rPr lang="en-US" dirty="0"/>
              <a:t>E-newsletters including Network News and Members News editions that alternate every 2 months.  Email </a:t>
            </a:r>
            <a:r>
              <a:rPr lang="en-US" dirty="0">
                <a:hlinkClick r:id="rId5"/>
              </a:rPr>
              <a:t>news@iwirc.com</a:t>
            </a:r>
            <a:r>
              <a:rPr lang="en-US" dirty="0"/>
              <a:t> as soon as you have information to share.</a:t>
            </a:r>
          </a:p>
          <a:p>
            <a:pPr marL="285750" indent="-285750">
              <a:buBlip>
                <a:blip r:embed="rId2"/>
              </a:buBlip>
            </a:pPr>
            <a:endParaRPr lang="en-US" sz="2800"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9"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26</a:t>
            </a:fld>
            <a:endParaRPr lang="en-US"/>
          </a:p>
        </p:txBody>
      </p:sp>
    </p:spTree>
    <p:extLst>
      <p:ext uri="{BB962C8B-B14F-4D97-AF65-F5344CB8AC3E}">
        <p14:creationId xmlns:p14="http://schemas.microsoft.com/office/powerpoint/2010/main" val="35158149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690421" y="2147713"/>
            <a:ext cx="8568178" cy="1738097"/>
          </a:xfrm>
        </p:spPr>
        <p:txBody>
          <a:bodyPr>
            <a:normAutofit/>
          </a:bodyPr>
          <a:lstStyle/>
          <a:p>
            <a:r>
              <a:rPr lang="en-US" sz="4800" b="1" dirty="0">
                <a:solidFill>
                  <a:srgbClr val="7030A0"/>
                </a:solidFill>
              </a:rPr>
              <a:t>Events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79376" y="1633447"/>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305904" y="2897930"/>
            <a:ext cx="10236631" cy="4678204"/>
          </a:xfrm>
          <a:prstGeom prst="rect">
            <a:avLst/>
          </a:prstGeom>
          <a:noFill/>
        </p:spPr>
        <p:txBody>
          <a:bodyPr wrap="square" rtlCol="0">
            <a:spAutoFit/>
          </a:bodyPr>
          <a:lstStyle/>
          <a:p>
            <a:pPr marL="285750" indent="-285750">
              <a:buBlip>
                <a:blip r:embed="rId2"/>
              </a:buBlip>
            </a:pPr>
            <a:r>
              <a:rPr lang="en-US" dirty="0"/>
              <a:t>For events to show up on the IWIRC website and network pages, you MUST use Eventbrite. If you need IWIRC Staff to prepare the Eventbrite entries, please </a:t>
            </a:r>
            <a:r>
              <a:rPr lang="en-US" dirty="0">
                <a:hlinkClick r:id="rId3"/>
              </a:rPr>
              <a:t>fill out this form </a:t>
            </a:r>
            <a:r>
              <a:rPr lang="en-US" dirty="0"/>
              <a:t>(it is also good reference if you are doing it yourself).</a:t>
            </a:r>
          </a:p>
          <a:p>
            <a:pPr marL="285750" indent="-285750">
              <a:buBlip>
                <a:blip r:embed="rId2"/>
              </a:buBlip>
            </a:pPr>
            <a:r>
              <a:rPr lang="en-US" dirty="0"/>
              <a:t>Eventbrite </a:t>
            </a:r>
            <a:r>
              <a:rPr lang="en-US" dirty="0">
                <a:hlinkClick r:id="rId4"/>
              </a:rPr>
              <a:t>Detailed instructions are at this link.</a:t>
            </a:r>
            <a:r>
              <a:rPr lang="en-US" dirty="0"/>
              <a:t>  IWIRC staff can also give you a one-on-one training session.</a:t>
            </a:r>
          </a:p>
          <a:p>
            <a:pPr marL="285750" indent="-285750">
              <a:buBlip>
                <a:blip r:embed="rId2"/>
              </a:buBlip>
            </a:pPr>
            <a:r>
              <a:rPr lang="en-US" dirty="0"/>
              <a:t>When naming your events, please use “Be Connected:” “Be Informed:” or “Be Inspired:” for your event titles and the website will automatically put in the appropriate logo</a:t>
            </a:r>
          </a:p>
          <a:p>
            <a:pPr marL="285750" indent="-285750">
              <a:buBlip>
                <a:blip r:embed="rId2"/>
              </a:buBlip>
            </a:pPr>
            <a:r>
              <a:rPr lang="en-US" dirty="0"/>
              <a:t>Be sure and include an IWIRC contact for your events on Eventbrite and other announcements</a:t>
            </a:r>
          </a:p>
          <a:p>
            <a:pPr marL="285750" indent="-285750">
              <a:buBlip>
                <a:blip r:embed="rId2"/>
              </a:buBlip>
            </a:pPr>
            <a:r>
              <a:rPr lang="en-US" dirty="0"/>
              <a:t>Every two weeks a social media post goes out with all the events that are on the website</a:t>
            </a:r>
          </a:p>
          <a:p>
            <a:pPr marL="285750" indent="-285750">
              <a:buBlip>
                <a:blip r:embed="rId2"/>
              </a:buBlip>
            </a:pPr>
            <a:r>
              <a:rPr lang="en-US" dirty="0"/>
              <a:t>If you need ideas for events, log in with your personal log in, go to the events tab and scroll to the bottom of the page where you will see “archives”.  A quick glance through the top gives you some samples by type of event.  You can also scroll down further and there are links to every network event for the past 10 years listed-no shortage of great ideas!</a:t>
            </a:r>
          </a:p>
          <a:p>
            <a:pPr marL="285750" indent="-285750">
              <a:buBlip>
                <a:blip r:embed="rId2"/>
              </a:buBlip>
            </a:pPr>
            <a:r>
              <a:rPr lang="en-US" dirty="0"/>
              <a:t>IWIRC Intl unfortunately does not have the resources to apply for CLE for network events</a:t>
            </a:r>
          </a:p>
          <a:p>
            <a:pPr marL="285750" indent="-285750">
              <a:buBlip>
                <a:blip r:embed="rId2"/>
              </a:buBlip>
            </a:pPr>
            <a:endParaRPr lang="en-US" dirty="0"/>
          </a:p>
          <a:p>
            <a:pPr marL="285750" indent="-285750">
              <a:buBlip>
                <a:blip r:embed="rId2"/>
              </a:buBlip>
            </a:pPr>
            <a:endParaRPr lang="en-US" sz="2800"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8"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27</a:t>
            </a:fld>
            <a:endParaRPr lang="en-US"/>
          </a:p>
        </p:txBody>
      </p:sp>
    </p:spTree>
    <p:extLst>
      <p:ext uri="{BB962C8B-B14F-4D97-AF65-F5344CB8AC3E}">
        <p14:creationId xmlns:p14="http://schemas.microsoft.com/office/powerpoint/2010/main" val="11592550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Network Webpage</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2585323"/>
          </a:xfrm>
          <a:prstGeom prst="rect">
            <a:avLst/>
          </a:prstGeom>
          <a:noFill/>
        </p:spPr>
        <p:txBody>
          <a:bodyPr wrap="square" rtlCol="0">
            <a:spAutoFit/>
          </a:bodyPr>
          <a:lstStyle/>
          <a:p>
            <a:pPr marL="285750" indent="-285750">
              <a:buBlip>
                <a:blip r:embed="rId2"/>
              </a:buBlip>
            </a:pPr>
            <a:r>
              <a:rPr lang="en-US" dirty="0"/>
              <a:t>Any current, active network board member can update the network page including sponsors by logging in.</a:t>
            </a:r>
          </a:p>
          <a:p>
            <a:pPr marL="285750" indent="-285750">
              <a:buBlip>
                <a:blip r:embed="rId2"/>
              </a:buBlip>
            </a:pPr>
            <a:r>
              <a:rPr lang="en-US" dirty="0"/>
              <a:t>Instructions for </a:t>
            </a:r>
            <a:r>
              <a:rPr lang="en-US" dirty="0">
                <a:hlinkClick r:id="rId3"/>
              </a:rPr>
              <a:t>updating the webpage are at this link</a:t>
            </a:r>
            <a:endParaRPr lang="en-US" dirty="0"/>
          </a:p>
          <a:p>
            <a:pPr marL="285750" indent="-285750">
              <a:buBlip>
                <a:blip r:embed="rId2"/>
              </a:buBlip>
            </a:pPr>
            <a:r>
              <a:rPr lang="en-US" dirty="0"/>
              <a:t>You can also post any network specific “news” you would like that all members and the public can see.</a:t>
            </a:r>
          </a:p>
          <a:p>
            <a:pPr marL="285750" indent="-285750">
              <a:buBlip>
                <a:blip r:embed="rId2"/>
              </a:buBlip>
            </a:pPr>
            <a:r>
              <a:rPr lang="en-US" dirty="0"/>
              <a:t>There is an option to post “documents” that can only be seen by other current network boards.  We suggest that you use this feature to post historical documents.  IWIRC International saves all annual reports as well as proposals and network rules of operation for each network for ease of reference by the current and future network boards.</a:t>
            </a:r>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28</a:t>
            </a:fld>
            <a:endParaRPr lang="en-US"/>
          </a:p>
        </p:txBody>
      </p:sp>
    </p:spTree>
    <p:extLst>
      <p:ext uri="{BB962C8B-B14F-4D97-AF65-F5344CB8AC3E}">
        <p14:creationId xmlns:p14="http://schemas.microsoft.com/office/powerpoint/2010/main" val="14275125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Photos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108543"/>
          </a:xfrm>
          <a:prstGeom prst="rect">
            <a:avLst/>
          </a:prstGeom>
          <a:noFill/>
        </p:spPr>
        <p:txBody>
          <a:bodyPr wrap="square" rtlCol="0">
            <a:spAutoFit/>
          </a:bodyPr>
          <a:lstStyle/>
          <a:p>
            <a:pPr marL="285750" indent="-285750">
              <a:buBlip>
                <a:blip r:embed="rId2"/>
              </a:buBlip>
            </a:pPr>
            <a:r>
              <a:rPr lang="en-US" sz="2800" dirty="0"/>
              <a:t>Each network has a </a:t>
            </a:r>
            <a:r>
              <a:rPr lang="en-US" sz="2800" dirty="0" err="1"/>
              <a:t>flickr</a:t>
            </a:r>
            <a:r>
              <a:rPr lang="en-US" sz="2800" dirty="0"/>
              <a:t> interface that can be used for saving photos, </a:t>
            </a:r>
            <a:r>
              <a:rPr lang="en-US" sz="2800" dirty="0">
                <a:hlinkClick r:id="rId3"/>
              </a:rPr>
              <a:t>instructions at this link</a:t>
            </a:r>
            <a:endParaRPr lang="en-US" sz="2800" dirty="0"/>
          </a:p>
          <a:p>
            <a:pPr marL="285750" indent="-285750">
              <a:buBlip>
                <a:blip r:embed="rId2"/>
              </a:buBlip>
            </a:pPr>
            <a:r>
              <a:rPr lang="en-US" sz="2800" dirty="0"/>
              <a:t>This is a great way to keep the history of the network and we encourage networks to use this feature.</a:t>
            </a:r>
          </a:p>
          <a:p>
            <a:pPr marL="285750" indent="-285750">
              <a:buBlip>
                <a:blip r:embed="rId2"/>
              </a:buBlip>
            </a:pPr>
            <a:r>
              <a:rPr lang="en-US" sz="2800" dirty="0"/>
              <a:t>Be mindful of photos with judges and do not post on social media or other </a:t>
            </a:r>
            <a:r>
              <a:rPr lang="en-US" sz="2800"/>
              <a:t>purposes without </a:t>
            </a:r>
            <a:r>
              <a:rPr lang="en-US" sz="2800" dirty="0"/>
              <a:t>their express permission.  Do not take photos of judges with beverages in their hands.</a:t>
            </a:r>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29</a:t>
            </a:fld>
            <a:endParaRPr lang="en-US"/>
          </a:p>
        </p:txBody>
      </p:sp>
    </p:spTree>
    <p:extLst>
      <p:ext uri="{BB962C8B-B14F-4D97-AF65-F5344CB8AC3E}">
        <p14:creationId xmlns:p14="http://schemas.microsoft.com/office/powerpoint/2010/main" val="39803787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00951" y="1855798"/>
            <a:ext cx="10016543" cy="3530325"/>
          </a:xfrm>
        </p:spPr>
        <p:txBody>
          <a:bodyPr>
            <a:normAutofit/>
          </a:bodyPr>
          <a:lstStyle/>
          <a:p>
            <a:r>
              <a:rPr lang="en-US" sz="3100" dirty="0"/>
              <a:t>IWIRC is the premier networking organization devoted to enhancing the professional status of women in insolvency and restructuring. </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1" y="26927"/>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621247" y="2980605"/>
            <a:ext cx="4949505" cy="830997"/>
          </a:xfrm>
          <a:prstGeom prst="rect">
            <a:avLst/>
          </a:prstGeom>
          <a:noFill/>
        </p:spPr>
        <p:txBody>
          <a:bodyPr wrap="square" rtlCol="0">
            <a:spAutoFit/>
          </a:bodyPr>
          <a:lstStyle/>
          <a:p>
            <a:pPr algn="ctr"/>
            <a:r>
              <a:rPr lang="en-US" sz="4800" dirty="0">
                <a:solidFill>
                  <a:srgbClr val="7030A0"/>
                </a:solidFill>
              </a:rPr>
              <a:t>Mission</a:t>
            </a:r>
            <a:r>
              <a:rPr lang="en-US" dirty="0"/>
              <a:t> </a:t>
            </a:r>
            <a:r>
              <a:rPr lang="en-US" sz="4800" dirty="0">
                <a:solidFill>
                  <a:srgbClr val="7030A0"/>
                </a:solidFill>
              </a:rPr>
              <a:t>Statement</a:t>
            </a:r>
          </a:p>
        </p:txBody>
      </p:sp>
      <p:pic>
        <p:nvPicPr>
          <p:cNvPr id="9" name="Picture 8" descr="A picture containing text, clipart&#10;&#10;Description automatically generated">
            <a:extLst>
              <a:ext uri="{FF2B5EF4-FFF2-40B4-BE49-F238E27FC236}">
                <a16:creationId xmlns:a16="http://schemas.microsoft.com/office/drawing/2014/main" id="{952587AA-F42F-4EC8-B10D-062886CF6D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4" name="Picture 13" descr="Logo, company name&#10;&#10;Description automatically generated">
            <a:extLst>
              <a:ext uri="{FF2B5EF4-FFF2-40B4-BE49-F238E27FC236}">
                <a16:creationId xmlns:a16="http://schemas.microsoft.com/office/drawing/2014/main" id="{BD269F00-2CD7-4402-A485-FED78A7A9159}"/>
              </a:ext>
            </a:extLst>
          </p:cNvPr>
          <p:cNvPicPr>
            <a:picLocks noChangeAspect="1"/>
          </p:cNvPicPr>
          <p:nvPr/>
        </p:nvPicPr>
        <p:blipFill>
          <a:blip r:embed="rId4"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pic>
        <p:nvPicPr>
          <p:cNvPr id="16" name="Picture 15" descr="Logo, company name&#10;&#10;Description automatically generated">
            <a:extLst>
              <a:ext uri="{FF2B5EF4-FFF2-40B4-BE49-F238E27FC236}">
                <a16:creationId xmlns:a16="http://schemas.microsoft.com/office/drawing/2014/main" id="{FFB2997B-C80C-4371-8C33-A09F41BB4B2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8" name="Picture 17" descr="Logo, company name&#10;&#10;Description automatically generated">
            <a:extLst>
              <a:ext uri="{FF2B5EF4-FFF2-40B4-BE49-F238E27FC236}">
                <a16:creationId xmlns:a16="http://schemas.microsoft.com/office/drawing/2014/main" id="{B4D57112-391F-4506-A188-18B42432572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sp>
        <p:nvSpPr>
          <p:cNvPr id="3" name="Slide Number Placeholder 2">
            <a:extLst>
              <a:ext uri="{FF2B5EF4-FFF2-40B4-BE49-F238E27FC236}">
                <a16:creationId xmlns:a16="http://schemas.microsoft.com/office/drawing/2014/main" id="{C5554B25-D241-40C1-8C6C-C50D7B218937}"/>
              </a:ext>
            </a:extLst>
          </p:cNvPr>
          <p:cNvSpPr>
            <a:spLocks noGrp="1"/>
          </p:cNvSpPr>
          <p:nvPr>
            <p:ph type="sldNum" sz="quarter" idx="12"/>
          </p:nvPr>
        </p:nvSpPr>
        <p:spPr/>
        <p:txBody>
          <a:bodyPr/>
          <a:lstStyle/>
          <a:p>
            <a:fld id="{3620CA47-FB2E-4F55-AEBA-45B5B77DC040}" type="slidenum">
              <a:rPr lang="en-US" smtClean="0"/>
              <a:t>3</a:t>
            </a:fld>
            <a:endParaRPr lang="en-US"/>
          </a:p>
        </p:txBody>
      </p:sp>
    </p:spTree>
    <p:extLst>
      <p:ext uri="{BB962C8B-B14F-4D97-AF65-F5344CB8AC3E}">
        <p14:creationId xmlns:p14="http://schemas.microsoft.com/office/powerpoint/2010/main" val="770620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61541" y="2656953"/>
            <a:ext cx="8568178" cy="1738097"/>
          </a:xfrm>
        </p:spPr>
        <p:txBody>
          <a:bodyPr>
            <a:normAutofit/>
          </a:bodyPr>
          <a:lstStyle/>
          <a:p>
            <a:r>
              <a:rPr lang="en-US" sz="4800" b="1" dirty="0">
                <a:solidFill>
                  <a:srgbClr val="7030A0"/>
                </a:solidFill>
              </a:rPr>
              <a:t>FAQ’s from Networks</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468464" y="3557965"/>
            <a:ext cx="10236631" cy="3539430"/>
          </a:xfrm>
          <a:prstGeom prst="rect">
            <a:avLst/>
          </a:prstGeom>
          <a:noFill/>
        </p:spPr>
        <p:txBody>
          <a:bodyPr wrap="square" rtlCol="0">
            <a:spAutoFit/>
          </a:bodyPr>
          <a:lstStyle/>
          <a:p>
            <a:pPr marL="285750" indent="-285750">
              <a:buBlip>
                <a:blip r:embed="rId2"/>
              </a:buBlip>
            </a:pPr>
            <a:r>
              <a:rPr lang="en-US" sz="2400" dirty="0"/>
              <a:t>Members can only have one primary network, but you can run reports based on secondary networks so don’t forget to invite them to your events also!</a:t>
            </a:r>
          </a:p>
          <a:p>
            <a:pPr marL="285750" indent="-285750">
              <a:buBlip>
                <a:blip r:embed="rId2"/>
              </a:buBlip>
            </a:pPr>
            <a:r>
              <a:rPr lang="en-US" sz="2400" dirty="0"/>
              <a:t>You can design a network specific logo, but it must be approved by the </a:t>
            </a:r>
            <a:r>
              <a:rPr lang="en-US" sz="2400" dirty="0" err="1"/>
              <a:t>e-board</a:t>
            </a:r>
            <a:r>
              <a:rPr lang="en-US" sz="2400" dirty="0"/>
              <a:t> first.</a:t>
            </a:r>
          </a:p>
          <a:p>
            <a:pPr marL="285750" indent="-285750">
              <a:buBlip>
                <a:blip r:embed="rId2"/>
              </a:buBlip>
            </a:pPr>
            <a:r>
              <a:rPr lang="en-US" sz="2400" dirty="0"/>
              <a:t>If a member or board member is not showing up on the IWIRC directory, their membership is expired.  As soon as they renew, their information will show up again.</a:t>
            </a:r>
          </a:p>
          <a:p>
            <a:pPr marL="285750" indent="-285750">
              <a:buBlip>
                <a:blip r:embed="rId2"/>
              </a:buBlip>
            </a:pPr>
            <a:endParaRPr lang="en-US" sz="2800" dirty="0"/>
          </a:p>
          <a:p>
            <a:pPr marL="285750" indent="-285750">
              <a:buBlip>
                <a:blip r:embed="rId2"/>
              </a:buBlip>
            </a:pPr>
            <a:endParaRPr lang="en-US" sz="2800" dirty="0"/>
          </a:p>
        </p:txBody>
      </p:sp>
      <p:pic>
        <p:nvPicPr>
          <p:cNvPr id="9" name="Picture 8" descr="A picture containing text, clipart&#10;&#10;Description automatically generated">
            <a:extLst>
              <a:ext uri="{FF2B5EF4-FFF2-40B4-BE49-F238E27FC236}">
                <a16:creationId xmlns:a16="http://schemas.microsoft.com/office/drawing/2014/main" id="{A58997AF-B111-4DF9-AACA-46F96D7B5A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AD2312C9-A539-450E-BF00-07FC4FF1FC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AAF8E2F-2F5F-45E1-9511-907E5016B2B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8F9CDE04-EAD6-4743-BDE5-FC6A4467C31D}"/>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3121CEE8-3BA4-450B-BA40-4BBE1F80B5E7}"/>
              </a:ext>
            </a:extLst>
          </p:cNvPr>
          <p:cNvSpPr>
            <a:spLocks noGrp="1"/>
          </p:cNvSpPr>
          <p:nvPr>
            <p:ph type="sldNum" sz="quarter" idx="12"/>
          </p:nvPr>
        </p:nvSpPr>
        <p:spPr/>
        <p:txBody>
          <a:bodyPr/>
          <a:lstStyle/>
          <a:p>
            <a:fld id="{3620CA47-FB2E-4F55-AEBA-45B5B77DC040}" type="slidenum">
              <a:rPr lang="en-US" smtClean="0"/>
              <a:t>30</a:t>
            </a:fld>
            <a:endParaRPr lang="en-US"/>
          </a:p>
        </p:txBody>
      </p:sp>
    </p:spTree>
    <p:extLst>
      <p:ext uri="{BB962C8B-B14F-4D97-AF65-F5344CB8AC3E}">
        <p14:creationId xmlns:p14="http://schemas.microsoft.com/office/powerpoint/2010/main" val="16889949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3784454"/>
            <a:ext cx="8568178" cy="1738097"/>
          </a:xfrm>
        </p:spPr>
        <p:txBody>
          <a:bodyPr>
            <a:normAutofit fontScale="90000"/>
          </a:bodyPr>
          <a:lstStyle/>
          <a:p>
            <a:r>
              <a:rPr lang="en-US" sz="4800" b="1" dirty="0">
                <a:solidFill>
                  <a:srgbClr val="7030A0"/>
                </a:solidFill>
              </a:rPr>
              <a:t>Committee and </a:t>
            </a:r>
            <a:br>
              <a:rPr lang="en-US" sz="4800" b="1" dirty="0">
                <a:solidFill>
                  <a:srgbClr val="7030A0"/>
                </a:solidFill>
              </a:rPr>
            </a:br>
            <a:r>
              <a:rPr lang="en-US" sz="4800" b="1" dirty="0">
                <a:solidFill>
                  <a:srgbClr val="7030A0"/>
                </a:solidFill>
              </a:rPr>
              <a:t>Board Positions</a:t>
            </a:r>
            <a:br>
              <a:rPr lang="en-US" sz="4800" b="1" dirty="0">
                <a:solidFill>
                  <a:srgbClr val="7030A0"/>
                </a:solidFill>
              </a:rPr>
            </a:br>
            <a:r>
              <a:rPr lang="en-US" sz="4800" b="1" dirty="0">
                <a:solidFill>
                  <a:srgbClr val="7030A0"/>
                </a:solidFill>
              </a:rPr>
              <a:t>Overview</a:t>
            </a: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E59340E-C134-4A82-A350-3BB26DA72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1AB5868B-BC05-439E-B30D-EEE80F80CE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46FE2270-D3C7-4C14-BFD7-C668920810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C76A4941-AF21-4F34-9291-8C20E097938A}"/>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2A4E7D3C-FFB6-4BB9-9DA3-42DDB4A9628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20CA47-FB2E-4F55-AEBA-45B5B77DC040}"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33636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009515" y="2559951"/>
            <a:ext cx="8568178" cy="1738097"/>
          </a:xfrm>
        </p:spPr>
        <p:txBody>
          <a:bodyPr>
            <a:normAutofit/>
          </a:bodyPr>
          <a:lstStyle/>
          <a:p>
            <a:r>
              <a:rPr lang="en-US" sz="4800" b="1">
                <a:solidFill>
                  <a:srgbClr val="7030A0"/>
                </a:solidFill>
              </a:rPr>
              <a:t>Diversity Inclusion and Belonging</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32</a:t>
            </a:fld>
            <a:endParaRPr lang="en-US"/>
          </a:p>
        </p:txBody>
      </p:sp>
      <p:sp>
        <p:nvSpPr>
          <p:cNvPr id="14" name="TextBox 13">
            <a:extLst>
              <a:ext uri="{FF2B5EF4-FFF2-40B4-BE49-F238E27FC236}">
                <a16:creationId xmlns:a16="http://schemas.microsoft.com/office/drawing/2014/main" id="{8B202613-4074-4574-9F6B-4542AEF6AA5E}"/>
              </a:ext>
            </a:extLst>
          </p:cNvPr>
          <p:cNvSpPr txBox="1"/>
          <p:nvPr/>
        </p:nvSpPr>
        <p:spPr>
          <a:xfrm>
            <a:off x="1495586" y="3387311"/>
            <a:ext cx="9275736" cy="3970318"/>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Examines, develops and institutes diversity, inclusion and belonging initiatives with members and Ne</a:t>
            </a:r>
            <a:r>
              <a:rPr lang="en-US" sz="2800" dirty="0" err="1">
                <a:solidFill>
                  <a:prstClr val="black"/>
                </a:solidFill>
                <a:latin typeface="Calibri" panose="020F0502020204030204"/>
              </a:rPr>
              <a:t>tworks</a:t>
            </a:r>
            <a:endParaRPr lang="en-US" sz="2800"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Promotes diversity initiatives and awareness through membership profiles on social media as well </a:t>
            </a:r>
            <a:r>
              <a:rPr lang="en-US" sz="2800">
                <a:solidFill>
                  <a:prstClr val="black"/>
                </a:solidFill>
                <a:latin typeface="Calibri" panose="020F0502020204030204"/>
              </a:rPr>
              <a:t>as through membership </a:t>
            </a:r>
            <a:r>
              <a:rPr lang="en-US" sz="2800" dirty="0">
                <a:solidFill>
                  <a:prstClr val="black"/>
                </a:solidFill>
                <a:latin typeface="Calibri" panose="020F0502020204030204"/>
              </a:rPr>
              <a:t>drives </a:t>
            </a:r>
            <a:r>
              <a:rPr lang="en-US" sz="2800">
                <a:solidFill>
                  <a:prstClr val="black"/>
                </a:solidFill>
                <a:latin typeface="Calibri" panose="020F0502020204030204"/>
              </a:rPr>
              <a:t>and panels</a:t>
            </a:r>
            <a:endParaRPr lang="en-US" sz="2800" dirty="0">
              <a:solidFill>
                <a:prstClr val="black"/>
              </a:solidFill>
              <a:latin typeface="Calibri" panose="020F0502020204030204"/>
            </a:endParaRP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Coordinates </a:t>
            </a:r>
            <a:r>
              <a:rPr lang="en-US" sz="2800" dirty="0">
                <a:solidFill>
                  <a:prstClr val="black"/>
                </a:solidFill>
                <a:latin typeface="Calibri" panose="020F0502020204030204"/>
              </a:rPr>
              <a:t>Just the Beginning pipeline support from IWIRC for IWIRC scholars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Works on diversity initiatives with other organizations in the industry</a:t>
            </a:r>
          </a:p>
        </p:txBody>
      </p:sp>
    </p:spTree>
    <p:extLst>
      <p:ext uri="{BB962C8B-B14F-4D97-AF65-F5344CB8AC3E}">
        <p14:creationId xmlns:p14="http://schemas.microsoft.com/office/powerpoint/2010/main" val="225907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18920" y="2559951"/>
            <a:ext cx="8568178" cy="1738097"/>
          </a:xfrm>
        </p:spPr>
        <p:txBody>
          <a:bodyPr>
            <a:normAutofit/>
          </a:bodyPr>
          <a:lstStyle/>
          <a:p>
            <a:r>
              <a:rPr lang="en-US" sz="4800" b="1" dirty="0">
                <a:solidFill>
                  <a:srgbClr val="7030A0"/>
                </a:solidFill>
              </a:rPr>
              <a:t>Finance</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33</a:t>
            </a:fld>
            <a:endParaRPr lang="en-US"/>
          </a:p>
        </p:txBody>
      </p:sp>
      <p:sp>
        <p:nvSpPr>
          <p:cNvPr id="14" name="TextBox 13">
            <a:extLst>
              <a:ext uri="{FF2B5EF4-FFF2-40B4-BE49-F238E27FC236}">
                <a16:creationId xmlns:a16="http://schemas.microsoft.com/office/drawing/2014/main" id="{D014063B-A7E0-42B4-8E88-E49F3A8B1E46}"/>
              </a:ext>
            </a:extLst>
          </p:cNvPr>
          <p:cNvSpPr txBox="1"/>
          <p:nvPr/>
        </p:nvSpPr>
        <p:spPr>
          <a:xfrm>
            <a:off x="1096503" y="3318570"/>
            <a:ext cx="10724827" cy="3046988"/>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Assists Finance and </a:t>
            </a:r>
            <a:r>
              <a:rPr lang="en-US" sz="2400" dirty="0">
                <a:solidFill>
                  <a:prstClr val="black"/>
                </a:solidFill>
                <a:latin typeface="Calibri" panose="020F0502020204030204"/>
              </a:rPr>
              <a:t>Vice-Finance Director with the financial oversight of IWIRC</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Provides input on</a:t>
            </a:r>
            <a:r>
              <a:rPr lang="en-US" sz="2400" dirty="0">
                <a:solidFill>
                  <a:prstClr val="black"/>
                </a:solidFill>
                <a:latin typeface="Calibri" panose="020F0502020204030204"/>
              </a:rPr>
              <a:t> preparation of annual budget</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rPr>
              <a:t>Monti</a:t>
            </a:r>
            <a:r>
              <a:rPr lang="en-US" sz="2400" dirty="0">
                <a:solidFill>
                  <a:prstClr val="black"/>
                </a:solidFill>
                <a:latin typeface="Calibri" panose="020F0502020204030204"/>
              </a:rPr>
              <a:t>tors monthly financial condition </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Reviews annual audit report and recommendations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Reviews annual tax return</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Reviews and recommends financial and fiscal policies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Develops annual sponsorship materials and benefits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400" dirty="0">
                <a:solidFill>
                  <a:prstClr val="black"/>
                </a:solidFill>
                <a:latin typeface="Calibri" panose="020F0502020204030204"/>
              </a:rPr>
              <a:t>Seeks annual sponsorship from member firms</a:t>
            </a:r>
            <a:endParaRPr kumimoji="0" lang="en-US" sz="2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969461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84789" y="2732692"/>
            <a:ext cx="8568178" cy="1738097"/>
          </a:xfrm>
        </p:spPr>
        <p:txBody>
          <a:bodyPr>
            <a:normAutofit/>
          </a:bodyPr>
          <a:lstStyle/>
          <a:p>
            <a:r>
              <a:rPr lang="en-US" sz="4800" b="1" dirty="0">
                <a:solidFill>
                  <a:srgbClr val="7030A0"/>
                </a:solidFill>
              </a:rPr>
              <a:t>Membership</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1739685" y="3609491"/>
            <a:ext cx="9903417" cy="3108543"/>
          </a:xfrm>
          <a:prstGeom prst="rect">
            <a:avLst/>
          </a:prstGeom>
          <a:noFill/>
        </p:spPr>
        <p:txBody>
          <a:bodyPr wrap="square" rtlCol="0">
            <a:spAutoFit/>
          </a:bodyPr>
          <a:lstStyle/>
          <a:p>
            <a:pPr marL="285750" indent="-285750">
              <a:buBlip>
                <a:blip r:embed="rId2"/>
              </a:buBlip>
            </a:pPr>
            <a:r>
              <a:rPr lang="en-US" sz="2800" dirty="0"/>
              <a:t>Works with new Networks</a:t>
            </a:r>
          </a:p>
          <a:p>
            <a:pPr marL="285750" indent="-285750">
              <a:buBlip>
                <a:blip r:embed="rId2"/>
              </a:buBlip>
            </a:pPr>
            <a:r>
              <a:rPr lang="en-US" sz="2800" dirty="0"/>
              <a:t>Engages current members</a:t>
            </a:r>
          </a:p>
          <a:p>
            <a:pPr marL="285750" indent="-285750">
              <a:buBlip>
                <a:blip r:embed="rId2"/>
              </a:buBlip>
            </a:pPr>
            <a:r>
              <a:rPr lang="en-US" sz="2800" dirty="0"/>
              <a:t>Shares ideas with Networks to attract and retain members</a:t>
            </a:r>
          </a:p>
          <a:p>
            <a:pPr marL="285750" indent="-285750">
              <a:buBlip>
                <a:blip r:embed="rId2"/>
              </a:buBlip>
            </a:pPr>
            <a:r>
              <a:rPr lang="en-US" sz="2800" dirty="0"/>
              <a:t>Designs surveys</a:t>
            </a:r>
          </a:p>
          <a:p>
            <a:pPr marL="285750" indent="-285750">
              <a:buBlip>
                <a:blip r:embed="rId2"/>
              </a:buBlip>
            </a:pPr>
            <a:r>
              <a:rPr lang="en-US" sz="2800" dirty="0"/>
              <a:t>Reviews statistics</a:t>
            </a:r>
          </a:p>
          <a:p>
            <a:pPr marL="285750" indent="-285750">
              <a:buBlip>
                <a:blip r:embed="rId2"/>
              </a:buBlip>
            </a:pPr>
            <a:r>
              <a:rPr lang="en-US" sz="2800" dirty="0"/>
              <a:t>Mentoring program for 2024 will be a separate Ad Hoc Committee</a:t>
            </a: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34</a:t>
            </a:fld>
            <a:endParaRPr lang="en-US"/>
          </a:p>
        </p:txBody>
      </p:sp>
    </p:spTree>
    <p:extLst>
      <p:ext uri="{BB962C8B-B14F-4D97-AF65-F5344CB8AC3E}">
        <p14:creationId xmlns:p14="http://schemas.microsoft.com/office/powerpoint/2010/main" val="356293654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677690" y="2362653"/>
            <a:ext cx="9926764" cy="1738097"/>
          </a:xfrm>
        </p:spPr>
        <p:txBody>
          <a:bodyPr>
            <a:noAutofit/>
          </a:bodyPr>
          <a:lstStyle/>
          <a:p>
            <a:r>
              <a:rPr lang="en-US" sz="4400" dirty="0">
                <a:solidFill>
                  <a:srgbClr val="7030A0"/>
                </a:solidFill>
              </a:rPr>
              <a:t>New Network and Regional Development</a:t>
            </a:r>
            <a:br>
              <a:rPr lang="en-US" sz="4400" dirty="0">
                <a:solidFill>
                  <a:srgbClr val="7030A0"/>
                </a:solidFill>
              </a:rPr>
            </a:br>
            <a:endParaRPr lang="en-US" sz="44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2243429" y="3581628"/>
            <a:ext cx="8795287" cy="2677656"/>
          </a:xfrm>
          <a:prstGeom prst="rect">
            <a:avLst/>
          </a:prstGeom>
          <a:noFill/>
        </p:spPr>
        <p:txBody>
          <a:bodyPr wrap="square" rtlCol="0">
            <a:spAutoFit/>
          </a:bodyPr>
          <a:lstStyle/>
          <a:p>
            <a:pPr marL="285750" indent="-285750">
              <a:buBlip>
                <a:blip r:embed="rId2"/>
              </a:buBlip>
            </a:pPr>
            <a:r>
              <a:rPr lang="en-US" sz="2800" dirty="0"/>
              <a:t>Reviews areas of the world for potential Networks</a:t>
            </a:r>
          </a:p>
          <a:p>
            <a:pPr marL="285750" indent="-285750">
              <a:buBlip>
                <a:blip r:embed="rId2"/>
              </a:buBlip>
            </a:pPr>
            <a:r>
              <a:rPr lang="en-US" sz="2800" dirty="0"/>
              <a:t>Reaches out to interested parties in starting new Networks</a:t>
            </a:r>
          </a:p>
          <a:p>
            <a:pPr marL="285750" indent="-285750">
              <a:buBlip>
                <a:blip r:embed="rId2"/>
              </a:buBlip>
            </a:pPr>
            <a:r>
              <a:rPr lang="en-US" sz="2800" dirty="0"/>
              <a:t>Provides support and advice to potential Networks</a:t>
            </a:r>
          </a:p>
          <a:p>
            <a:pPr marL="285750" indent="-285750">
              <a:buBlip>
                <a:blip r:embed="rId2"/>
              </a:buBlip>
            </a:pPr>
            <a:r>
              <a:rPr lang="en-US" sz="2800" dirty="0"/>
              <a:t>Engages with Regional Directors to coordinate efforts in developing new Networks</a:t>
            </a:r>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35</a:t>
            </a:fld>
            <a:endParaRPr lang="en-US"/>
          </a:p>
        </p:txBody>
      </p:sp>
    </p:spTree>
    <p:extLst>
      <p:ext uri="{BB962C8B-B14F-4D97-AF65-F5344CB8AC3E}">
        <p14:creationId xmlns:p14="http://schemas.microsoft.com/office/powerpoint/2010/main" val="78610187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777040" y="2231723"/>
            <a:ext cx="8568178" cy="1747467"/>
          </a:xfrm>
        </p:spPr>
        <p:txBody>
          <a:bodyPr>
            <a:noAutofit/>
          </a:bodyPr>
          <a:lstStyle/>
          <a:p>
            <a:r>
              <a:rPr lang="en-US" sz="4400" dirty="0">
                <a:solidFill>
                  <a:srgbClr val="7030A0"/>
                </a:solidFill>
              </a:rPr>
              <a:t>U.S. &amp; International Programs</a:t>
            </a:r>
            <a:br>
              <a:rPr lang="en-US" sz="4400" dirty="0">
                <a:solidFill>
                  <a:srgbClr val="7030A0"/>
                </a:solidFill>
              </a:rPr>
            </a:br>
            <a:endParaRPr lang="en-US" sz="44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TextBox 2">
            <a:extLst>
              <a:ext uri="{FF2B5EF4-FFF2-40B4-BE49-F238E27FC236}">
                <a16:creationId xmlns:a16="http://schemas.microsoft.com/office/drawing/2014/main" id="{4310FD91-46F6-4F8F-A16A-833BDB8D9365}"/>
              </a:ext>
            </a:extLst>
          </p:cNvPr>
          <p:cNvSpPr txBox="1"/>
          <p:nvPr/>
        </p:nvSpPr>
        <p:spPr>
          <a:xfrm>
            <a:off x="999641" y="3429000"/>
            <a:ext cx="10775195" cy="3539430"/>
          </a:xfrm>
          <a:prstGeom prst="rect">
            <a:avLst/>
          </a:prstGeom>
          <a:noFill/>
        </p:spPr>
        <p:txBody>
          <a:bodyPr wrap="square" rtlCol="0">
            <a:spAutoFit/>
          </a:bodyPr>
          <a:lstStyle/>
          <a:p>
            <a:pPr marL="285750" indent="-285750">
              <a:buBlip>
                <a:blip r:embed="rId2"/>
              </a:buBlip>
            </a:pPr>
            <a:r>
              <a:rPr lang="en-US" sz="3200" dirty="0"/>
              <a:t>Plan and execute IWIRC’s Spring and Fall Conferences and any additional IWIRC International Programming in conjunction with INSOL</a:t>
            </a:r>
          </a:p>
          <a:p>
            <a:pPr marL="285750" indent="-285750">
              <a:buBlip>
                <a:blip r:embed="rId2"/>
              </a:buBlip>
            </a:pPr>
            <a:r>
              <a:rPr lang="en-US" sz="3200" dirty="0"/>
              <a:t>Develop content and invite speakers with a focus on diversity of all types </a:t>
            </a:r>
          </a:p>
          <a:p>
            <a:pPr marL="285750" indent="-285750">
              <a:buBlip>
                <a:blip r:embed="rId2"/>
              </a:buBlip>
            </a:pPr>
            <a:r>
              <a:rPr lang="en-US" sz="3200" dirty="0"/>
              <a:t>Plan and organize intermezzos at Spring and Fall Conference</a:t>
            </a:r>
          </a:p>
          <a:p>
            <a:pPr marL="285750" indent="-285750">
              <a:buBlip>
                <a:blip r:embed="rId2"/>
              </a:buBlip>
            </a:pPr>
            <a:endParaRPr lang="en-US" sz="3200" dirty="0"/>
          </a:p>
        </p:txBody>
      </p:sp>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36</a:t>
            </a:fld>
            <a:endParaRPr lang="en-US"/>
          </a:p>
        </p:txBody>
      </p:sp>
    </p:spTree>
    <p:extLst>
      <p:ext uri="{BB962C8B-B14F-4D97-AF65-F5344CB8AC3E}">
        <p14:creationId xmlns:p14="http://schemas.microsoft.com/office/powerpoint/2010/main" val="9434339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441753" y="2529689"/>
            <a:ext cx="9873811" cy="1752316"/>
          </a:xfrm>
        </p:spPr>
        <p:txBody>
          <a:bodyPr>
            <a:normAutofit/>
          </a:bodyPr>
          <a:lstStyle/>
          <a:p>
            <a:r>
              <a:rPr lang="en-US" sz="4800" dirty="0">
                <a:solidFill>
                  <a:srgbClr val="7030A0"/>
                </a:solidFill>
              </a:rPr>
              <a:t>Global, Regional and Network Directors</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844556"/>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37</a:t>
            </a:fld>
            <a:endParaRPr lang="en-US"/>
          </a:p>
        </p:txBody>
      </p:sp>
      <p:sp>
        <p:nvSpPr>
          <p:cNvPr id="14" name="TextBox 13">
            <a:extLst>
              <a:ext uri="{FF2B5EF4-FFF2-40B4-BE49-F238E27FC236}">
                <a16:creationId xmlns:a16="http://schemas.microsoft.com/office/drawing/2014/main" id="{D5811468-1C70-4113-9669-500569F1B9A0}"/>
              </a:ext>
            </a:extLst>
          </p:cNvPr>
          <p:cNvSpPr txBox="1"/>
          <p:nvPr/>
        </p:nvSpPr>
        <p:spPr>
          <a:xfrm>
            <a:off x="1146875" y="3612932"/>
            <a:ext cx="10333494" cy="249299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600" b="0" i="0" u="none" strike="noStrike" kern="1200" cap="none" spc="0" normalizeH="0" baseline="0" noProof="0" dirty="0">
                <a:ln>
                  <a:noFill/>
                </a:ln>
                <a:solidFill>
                  <a:prstClr val="black"/>
                </a:solidFill>
                <a:effectLst/>
                <a:uLnTx/>
                <a:uFillTx/>
                <a:latin typeface="Calibri" panose="020F0502020204030204"/>
              </a:rPr>
              <a:t>Work </a:t>
            </a:r>
            <a:r>
              <a:rPr lang="en-US" sz="2600" dirty="0">
                <a:solidFill>
                  <a:prstClr val="black"/>
                </a:solidFill>
                <a:latin typeface="Calibri" panose="020F0502020204030204"/>
              </a:rPr>
              <a:t>together in their regions to ensure networks are healthy and get support they need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600" b="0" i="0" u="none" strike="noStrike" kern="1200" cap="none" spc="0" normalizeH="0" baseline="0" noProof="0" dirty="0">
                <a:ln>
                  <a:noFill/>
                </a:ln>
                <a:solidFill>
                  <a:prstClr val="black"/>
                </a:solidFill>
                <a:effectLst/>
                <a:uLnTx/>
                <a:uFillTx/>
                <a:latin typeface="Calibri" panose="020F0502020204030204"/>
              </a:rPr>
              <a:t>Provide </a:t>
            </a:r>
            <a:r>
              <a:rPr kumimoji="0" lang="en-US" sz="2600" b="0" i="0" u="none" strike="noStrike" kern="1200" cap="none" spc="0" normalizeH="0" baseline="0" noProof="0" dirty="0" err="1">
                <a:ln>
                  <a:noFill/>
                </a:ln>
                <a:solidFill>
                  <a:prstClr val="black"/>
                </a:solidFill>
                <a:effectLst/>
                <a:uLnTx/>
                <a:uFillTx/>
                <a:latin typeface="Calibri" panose="020F0502020204030204"/>
              </a:rPr>
              <a:t>oppor</a:t>
            </a:r>
            <a:r>
              <a:rPr lang="en-US" sz="2600" dirty="0" err="1">
                <a:solidFill>
                  <a:prstClr val="black"/>
                </a:solidFill>
                <a:latin typeface="Calibri" panose="020F0502020204030204"/>
              </a:rPr>
              <a:t>tunities</a:t>
            </a:r>
            <a:r>
              <a:rPr lang="en-US" sz="2600" dirty="0">
                <a:solidFill>
                  <a:prstClr val="black"/>
                </a:solidFill>
                <a:latin typeface="Calibri" panose="020F0502020204030204"/>
              </a:rPr>
              <a:t> to Networks to exchange ideas and information</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600" b="0" i="0" u="none" strike="noStrike" kern="1200" cap="none" spc="0" normalizeH="0" baseline="0" noProof="0" dirty="0">
                <a:ln>
                  <a:noFill/>
                </a:ln>
                <a:solidFill>
                  <a:prstClr val="black"/>
                </a:solidFill>
                <a:effectLst/>
                <a:uLnTx/>
                <a:uFillTx/>
                <a:latin typeface="Calibri" panose="020F0502020204030204"/>
              </a:rPr>
              <a:t>Develop objectives and goals for the regions/networks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600" dirty="0">
                <a:solidFill>
                  <a:prstClr val="black"/>
                </a:solidFill>
                <a:latin typeface="Calibri" panose="020F0502020204030204"/>
              </a:rPr>
              <a:t>Global Network Director (new in 2022), tasked with working with Regional Directors for cohesive plans and goals throughout all Networks</a:t>
            </a:r>
            <a:r>
              <a:rPr kumimoji="0" lang="en-US" sz="2600" b="0" i="0" u="none" strike="noStrike" kern="1200" cap="none" spc="0" normalizeH="0" baseline="0" noProof="0" dirty="0">
                <a:ln>
                  <a:noFill/>
                </a:ln>
                <a:solidFill>
                  <a:prstClr val="black"/>
                </a:solidFill>
                <a:effectLst/>
                <a:uLnTx/>
                <a:uFillTx/>
                <a:latin typeface="Calibri" panose="020F0502020204030204"/>
              </a:rPr>
              <a:t> </a:t>
            </a:r>
          </a:p>
        </p:txBody>
      </p:sp>
    </p:spTree>
    <p:extLst>
      <p:ext uri="{BB962C8B-B14F-4D97-AF65-F5344CB8AC3E}">
        <p14:creationId xmlns:p14="http://schemas.microsoft.com/office/powerpoint/2010/main" val="8379500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441753" y="2529689"/>
            <a:ext cx="9873811" cy="1752316"/>
          </a:xfrm>
        </p:spPr>
        <p:txBody>
          <a:bodyPr>
            <a:normAutofit/>
          </a:bodyPr>
          <a:lstStyle/>
          <a:p>
            <a:r>
              <a:rPr lang="en-US" dirty="0">
                <a:solidFill>
                  <a:srgbClr val="7030A0"/>
                </a:solidFill>
              </a:rPr>
              <a:t>Global Networks Director </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16858" y="1781827"/>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38</a:t>
            </a:fld>
            <a:endParaRPr lang="en-US"/>
          </a:p>
        </p:txBody>
      </p:sp>
      <p:sp>
        <p:nvSpPr>
          <p:cNvPr id="14" name="TextBox 13">
            <a:extLst>
              <a:ext uri="{FF2B5EF4-FFF2-40B4-BE49-F238E27FC236}">
                <a16:creationId xmlns:a16="http://schemas.microsoft.com/office/drawing/2014/main" id="{D5811468-1C70-4113-9669-500569F1B9A0}"/>
              </a:ext>
            </a:extLst>
          </p:cNvPr>
          <p:cNvSpPr txBox="1"/>
          <p:nvPr/>
        </p:nvSpPr>
        <p:spPr>
          <a:xfrm>
            <a:off x="1146875" y="3612932"/>
            <a:ext cx="10333494" cy="310854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 </a:t>
            </a:r>
            <a:r>
              <a:rPr lang="en-US" sz="2800" dirty="0">
                <a:solidFill>
                  <a:prstClr val="black"/>
                </a:solidFill>
                <a:latin typeface="Calibri" panose="020F0502020204030204"/>
              </a:rPr>
              <a:t>together in their regions to ensure networks are healthy and get support they need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Provide </a:t>
            </a:r>
            <a:r>
              <a:rPr kumimoji="0" lang="en-US" sz="2800" b="0" i="0" u="none" strike="noStrike" kern="1200" cap="none" spc="0" normalizeH="0" baseline="0" noProof="0" dirty="0" err="1">
                <a:ln>
                  <a:noFill/>
                </a:ln>
                <a:solidFill>
                  <a:prstClr val="black"/>
                </a:solidFill>
                <a:effectLst/>
                <a:uLnTx/>
                <a:uFillTx/>
                <a:latin typeface="Calibri" panose="020F0502020204030204"/>
                <a:ea typeface="+mn-ea"/>
                <a:cs typeface="+mn-cs"/>
              </a:rPr>
              <a:t>oppor</a:t>
            </a:r>
            <a:r>
              <a:rPr lang="en-US" sz="2800" dirty="0" err="1">
                <a:solidFill>
                  <a:prstClr val="black"/>
                </a:solidFill>
                <a:latin typeface="Calibri" panose="020F0502020204030204"/>
              </a:rPr>
              <a:t>tunities</a:t>
            </a:r>
            <a:r>
              <a:rPr lang="en-US" sz="2800" dirty="0">
                <a:solidFill>
                  <a:prstClr val="black"/>
                </a:solidFill>
                <a:latin typeface="Calibri" panose="020F0502020204030204"/>
              </a:rPr>
              <a:t> for Networks to exchange ideas and information</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Develop objectives and goals for the regions/networks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Global Network Director tasked with working with Regional Directors for cohesive plans and goals throughout all Networks</a:t>
            </a: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 </a:t>
            </a:r>
          </a:p>
        </p:txBody>
      </p:sp>
    </p:spTree>
    <p:extLst>
      <p:ext uri="{BB962C8B-B14F-4D97-AF65-F5344CB8AC3E}">
        <p14:creationId xmlns:p14="http://schemas.microsoft.com/office/powerpoint/2010/main" val="69820908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441753" y="2529689"/>
            <a:ext cx="9873811" cy="1752316"/>
          </a:xfrm>
        </p:spPr>
        <p:txBody>
          <a:bodyPr>
            <a:normAutofit/>
          </a:bodyPr>
          <a:lstStyle/>
          <a:p>
            <a:r>
              <a:rPr lang="en-US" dirty="0">
                <a:solidFill>
                  <a:srgbClr val="7030A0"/>
                </a:solidFill>
              </a:rPr>
              <a:t>International Program Directors </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516858" y="1781827"/>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39</a:t>
            </a:fld>
            <a:endParaRPr lang="en-US"/>
          </a:p>
        </p:txBody>
      </p:sp>
      <p:sp>
        <p:nvSpPr>
          <p:cNvPr id="14" name="TextBox 13">
            <a:extLst>
              <a:ext uri="{FF2B5EF4-FFF2-40B4-BE49-F238E27FC236}">
                <a16:creationId xmlns:a16="http://schemas.microsoft.com/office/drawing/2014/main" id="{D5811468-1C70-4113-9669-500569F1B9A0}"/>
              </a:ext>
            </a:extLst>
          </p:cNvPr>
          <p:cNvSpPr txBox="1"/>
          <p:nvPr/>
        </p:nvSpPr>
        <p:spPr>
          <a:xfrm>
            <a:off x="1146875" y="3612932"/>
            <a:ext cx="10333494" cy="2677656"/>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a:t>
            </a:r>
            <a:r>
              <a:rPr lang="en-US" sz="2800" dirty="0">
                <a:solidFill>
                  <a:prstClr val="black"/>
                </a:solidFill>
                <a:latin typeface="Calibri" panose="020F0502020204030204"/>
              </a:rPr>
              <a:t> primarily with INSOL in coordinating at least one annual meeting outside North America </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Provide support and advice to local committee in the area to run the program</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Oversee topics and social events planning for the events planned in coordination with IWIRC admin and local committee</a:t>
            </a:r>
          </a:p>
        </p:txBody>
      </p:sp>
    </p:spTree>
    <p:extLst>
      <p:ext uri="{BB962C8B-B14F-4D97-AF65-F5344CB8AC3E}">
        <p14:creationId xmlns:p14="http://schemas.microsoft.com/office/powerpoint/2010/main" val="1681438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911531" y="3429000"/>
            <a:ext cx="8144495" cy="1815882"/>
          </a:xfrm>
        </p:spPr>
        <p:txBody>
          <a:bodyPr>
            <a:normAutofit fontScale="90000"/>
          </a:bodyPr>
          <a:lstStyle/>
          <a:p>
            <a:r>
              <a:rPr lang="en-US" sz="5300" b="1" dirty="0">
                <a:solidFill>
                  <a:srgbClr val="7030A0"/>
                </a:solidFill>
              </a:rPr>
              <a:t>Promise of Our Brand</a:t>
            </a:r>
            <a:br>
              <a:rPr lang="en-US" sz="5400" dirty="0"/>
            </a:br>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00507" y="2170511"/>
            <a:ext cx="932508" cy="932508"/>
          </a:xfrm>
          <a:prstGeom prst="rect">
            <a:avLst/>
          </a:prstGeom>
        </p:spPr>
      </p:pic>
      <p:sp>
        <p:nvSpPr>
          <p:cNvPr id="9" name="TextBox 8">
            <a:extLst>
              <a:ext uri="{FF2B5EF4-FFF2-40B4-BE49-F238E27FC236}">
                <a16:creationId xmlns:a16="http://schemas.microsoft.com/office/drawing/2014/main" id="{58E5CD23-2D9D-470F-A81B-0390BF83D0E5}"/>
              </a:ext>
            </a:extLst>
          </p:cNvPr>
          <p:cNvSpPr txBox="1"/>
          <p:nvPr/>
        </p:nvSpPr>
        <p:spPr>
          <a:xfrm>
            <a:off x="2578100" y="4134322"/>
            <a:ext cx="8699500" cy="2246769"/>
          </a:xfrm>
          <a:prstGeom prst="rect">
            <a:avLst/>
          </a:prstGeom>
          <a:noFill/>
        </p:spPr>
        <p:txBody>
          <a:bodyPr wrap="square" rtlCol="0">
            <a:spAutoFit/>
          </a:bodyPr>
          <a:lstStyle/>
          <a:p>
            <a:pPr marL="285750" indent="-285750">
              <a:buBlip>
                <a:blip r:embed="rId2"/>
              </a:buBlip>
            </a:pPr>
            <a:r>
              <a:rPr lang="en-US" sz="2800" dirty="0"/>
              <a:t>Networking and Connections Between Members</a:t>
            </a:r>
          </a:p>
          <a:p>
            <a:pPr marL="285750" indent="-285750">
              <a:buBlip>
                <a:blip r:embed="rId2"/>
              </a:buBlip>
            </a:pPr>
            <a:r>
              <a:rPr lang="en-US" sz="2800" dirty="0"/>
              <a:t>High Value Events</a:t>
            </a:r>
          </a:p>
          <a:p>
            <a:pPr marL="285750" indent="-285750">
              <a:buBlip>
                <a:blip r:embed="rId2"/>
              </a:buBlip>
            </a:pPr>
            <a:r>
              <a:rPr lang="en-US" sz="2800" dirty="0"/>
              <a:t>Personal and Professional Development Opportunities</a:t>
            </a:r>
          </a:p>
          <a:p>
            <a:pPr marL="285750" indent="-285750">
              <a:buBlip>
                <a:blip r:embed="rId2"/>
              </a:buBlip>
            </a:pPr>
            <a:r>
              <a:rPr lang="en-US" sz="2800" dirty="0"/>
              <a:t>Big Picture Perspective of IWIRC</a:t>
            </a:r>
          </a:p>
          <a:p>
            <a:endParaRPr lang="en-US" sz="2800" dirty="0"/>
          </a:p>
        </p:txBody>
      </p:sp>
      <p:pic>
        <p:nvPicPr>
          <p:cNvPr id="11" name="Picture 10" descr="A picture containing text, clipart&#10;&#10;Description automatically generated">
            <a:extLst>
              <a:ext uri="{FF2B5EF4-FFF2-40B4-BE49-F238E27FC236}">
                <a16:creationId xmlns:a16="http://schemas.microsoft.com/office/drawing/2014/main" id="{9FA9DEC9-C09B-478B-863D-28CB8392A5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2" name="Picture 11" descr="Logo, company name&#10;&#10;Description automatically generated">
            <a:extLst>
              <a:ext uri="{FF2B5EF4-FFF2-40B4-BE49-F238E27FC236}">
                <a16:creationId xmlns:a16="http://schemas.microsoft.com/office/drawing/2014/main" id="{8E75B7CF-1B9F-4A37-8098-A83E1FF389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8E8903EC-F4DE-41D0-8780-267989E1FD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496F3CFD-3625-426A-983B-B5F0D7724063}"/>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775B0C8C-E69F-4478-9B26-ADA8C43E3E59}"/>
              </a:ext>
            </a:extLst>
          </p:cNvPr>
          <p:cNvSpPr>
            <a:spLocks noGrp="1"/>
          </p:cNvSpPr>
          <p:nvPr>
            <p:ph type="sldNum" sz="quarter" idx="12"/>
          </p:nvPr>
        </p:nvSpPr>
        <p:spPr/>
        <p:txBody>
          <a:bodyPr/>
          <a:lstStyle/>
          <a:p>
            <a:fld id="{3620CA47-FB2E-4F55-AEBA-45B5B77DC040}" type="slidenum">
              <a:rPr lang="en-US" smtClean="0"/>
              <a:t>4</a:t>
            </a:fld>
            <a:endParaRPr lang="en-US"/>
          </a:p>
        </p:txBody>
      </p:sp>
    </p:spTree>
    <p:extLst>
      <p:ext uri="{BB962C8B-B14F-4D97-AF65-F5344CB8AC3E}">
        <p14:creationId xmlns:p14="http://schemas.microsoft.com/office/powerpoint/2010/main" val="403216743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dirty="0">
                <a:solidFill>
                  <a:srgbClr val="7030A0"/>
                </a:solidFill>
              </a:rPr>
              <a:t>Strategic Director</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40</a:t>
            </a:fld>
            <a:endParaRPr lang="en-US"/>
          </a:p>
        </p:txBody>
      </p:sp>
      <p:sp>
        <p:nvSpPr>
          <p:cNvPr id="14" name="TextBox 13">
            <a:extLst>
              <a:ext uri="{FF2B5EF4-FFF2-40B4-BE49-F238E27FC236}">
                <a16:creationId xmlns:a16="http://schemas.microsoft.com/office/drawing/2014/main" id="{75527B20-D872-4BF7-B2BA-ABAF170FD617}"/>
              </a:ext>
            </a:extLst>
          </p:cNvPr>
          <p:cNvSpPr txBox="1"/>
          <p:nvPr/>
        </p:nvSpPr>
        <p:spPr>
          <a:xfrm>
            <a:off x="896023" y="3918878"/>
            <a:ext cx="10554345" cy="2246769"/>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Works directly with the current Chair to advise and assist on strategic goals for that year</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This role can change annually depending on the strategic goals and projects of the Executive Committee</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38450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951420"/>
            <a:ext cx="8568178" cy="1738097"/>
          </a:xfrm>
        </p:spPr>
        <p:txBody>
          <a:bodyPr>
            <a:normAutofit/>
          </a:bodyPr>
          <a:lstStyle/>
          <a:p>
            <a:r>
              <a:rPr lang="en-US" dirty="0">
                <a:solidFill>
                  <a:srgbClr val="7030A0"/>
                </a:solidFill>
              </a:rPr>
              <a:t>UNCITRAL</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41</a:t>
            </a:fld>
            <a:endParaRPr lang="en-US"/>
          </a:p>
        </p:txBody>
      </p:sp>
      <p:sp>
        <p:nvSpPr>
          <p:cNvPr id="14" name="TextBox 13">
            <a:extLst>
              <a:ext uri="{FF2B5EF4-FFF2-40B4-BE49-F238E27FC236}">
                <a16:creationId xmlns:a16="http://schemas.microsoft.com/office/drawing/2014/main" id="{75527B20-D872-4BF7-B2BA-ABAF170FD617}"/>
              </a:ext>
            </a:extLst>
          </p:cNvPr>
          <p:cNvSpPr txBox="1"/>
          <p:nvPr/>
        </p:nvSpPr>
        <p:spPr>
          <a:xfrm>
            <a:off x="923145" y="3713526"/>
            <a:ext cx="10554345" cy="3539430"/>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Coordinates IWIRC delegation to the bi-annual meetings of Working Group V  at the United Nations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Acts as the liaison with other NGO’s and Member nations in proposing text/comments/changes to Model Laws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Arrange events/meetings/dinners </a:t>
            </a:r>
            <a:r>
              <a:rPr lang="en-US" sz="2800" dirty="0">
                <a:solidFill>
                  <a:prstClr val="black"/>
                </a:solidFill>
                <a:latin typeface="Calibri" panose="020F0502020204030204"/>
              </a:rPr>
              <a:t>with IWIRC and other NGO’s and Member Nations to increase IWIRC’s breadth around the world and broaden relationships for IWIRC and its members</a:t>
            </a: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endPar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903530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811130"/>
            <a:ext cx="8568178" cy="1738097"/>
          </a:xfrm>
        </p:spPr>
        <p:txBody>
          <a:bodyPr>
            <a:normAutofit/>
          </a:bodyPr>
          <a:lstStyle/>
          <a:p>
            <a:r>
              <a:rPr lang="en-US" dirty="0">
                <a:solidFill>
                  <a:srgbClr val="7030A0"/>
                </a:solidFill>
              </a:rPr>
              <a:t>Advisory Council</a:t>
            </a:r>
            <a:br>
              <a:rPr lang="en-US" dirty="0">
                <a:solidFill>
                  <a:srgbClr val="7030A0"/>
                </a:solidFill>
              </a:rPr>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pic>
        <p:nvPicPr>
          <p:cNvPr id="9" name="Picture 8" descr="A picture containing text, clipart&#10;&#10;Description automatically generated">
            <a:extLst>
              <a:ext uri="{FF2B5EF4-FFF2-40B4-BE49-F238E27FC236}">
                <a16:creationId xmlns:a16="http://schemas.microsoft.com/office/drawing/2014/main" id="{045DC098-A7F1-4A60-B92C-F3161C0E90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3BF3E2D-B28D-4625-8B21-0AA853815A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D8ABD322-4929-4E8C-90CD-5337B6CD8F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77362AB4-4BA0-48F8-A191-919CFD44C9D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7789D0B1-5120-434C-A38D-9772F6300F12}"/>
              </a:ext>
            </a:extLst>
          </p:cNvPr>
          <p:cNvSpPr>
            <a:spLocks noGrp="1"/>
          </p:cNvSpPr>
          <p:nvPr>
            <p:ph type="sldNum" sz="quarter" idx="12"/>
          </p:nvPr>
        </p:nvSpPr>
        <p:spPr/>
        <p:txBody>
          <a:bodyPr/>
          <a:lstStyle/>
          <a:p>
            <a:fld id="{3620CA47-FB2E-4F55-AEBA-45B5B77DC040}" type="slidenum">
              <a:rPr lang="en-US" smtClean="0"/>
              <a:t>42</a:t>
            </a:fld>
            <a:endParaRPr lang="en-US"/>
          </a:p>
        </p:txBody>
      </p:sp>
      <p:sp>
        <p:nvSpPr>
          <p:cNvPr id="14" name="TextBox 13">
            <a:extLst>
              <a:ext uri="{FF2B5EF4-FFF2-40B4-BE49-F238E27FC236}">
                <a16:creationId xmlns:a16="http://schemas.microsoft.com/office/drawing/2014/main" id="{83E8FB5C-4E20-41CD-A4CA-D58AC531B226}"/>
              </a:ext>
            </a:extLst>
          </p:cNvPr>
          <p:cNvSpPr txBox="1"/>
          <p:nvPr/>
        </p:nvSpPr>
        <p:spPr>
          <a:xfrm>
            <a:off x="635430" y="3639834"/>
            <a:ext cx="11085163" cy="3108543"/>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Comprised of a diverse group of individuals who share a strong commitment to IWIRC, its missions and goals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Ambassadors of IWIRC and use their reputations, networks, seniority and experience to support the growth and development of IWIRC</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Mentor members of the Board</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kumimoji="0" lang="en-US" sz="2800" b="0" i="0" u="none" strike="noStrike" kern="1200" cap="none" spc="0" normalizeH="0" baseline="0" noProof="0" dirty="0">
                <a:ln>
                  <a:noFill/>
                </a:ln>
                <a:solidFill>
                  <a:prstClr val="black"/>
                </a:solidFill>
                <a:effectLst/>
                <a:uLnTx/>
                <a:uFillTx/>
                <a:latin typeface="Calibri" panose="020F0502020204030204"/>
                <a:ea typeface="+mn-ea"/>
                <a:cs typeface="+mn-cs"/>
              </a:rPr>
              <a:t>Represent the Board at industry and international events</a:t>
            </a:r>
          </a:p>
          <a:p>
            <a:pPr marL="285750" marR="0" lvl="0" indent="-285750" algn="l" defTabSz="914400" rtl="0" eaLnBrk="1" fontAlgn="auto" latinLnBrk="0" hangingPunct="1">
              <a:lnSpc>
                <a:spcPct val="100000"/>
              </a:lnSpc>
              <a:spcBef>
                <a:spcPts val="0"/>
              </a:spcBef>
              <a:spcAft>
                <a:spcPts val="0"/>
              </a:spcAft>
              <a:buClrTx/>
              <a:buSzTx/>
              <a:buFontTx/>
              <a:buBlip>
                <a:blip r:embed="rId2"/>
              </a:buBlip>
              <a:tabLst/>
              <a:defRPr/>
            </a:pPr>
            <a:r>
              <a:rPr lang="en-US" sz="2800" dirty="0">
                <a:solidFill>
                  <a:prstClr val="black"/>
                </a:solidFill>
                <a:latin typeface="Calibri" panose="020F0502020204030204"/>
              </a:rPr>
              <a:t>Assist in strategic planning as requested by the Executive Committee</a:t>
            </a:r>
          </a:p>
        </p:txBody>
      </p:sp>
    </p:spTree>
    <p:extLst>
      <p:ext uri="{BB962C8B-B14F-4D97-AF65-F5344CB8AC3E}">
        <p14:creationId xmlns:p14="http://schemas.microsoft.com/office/powerpoint/2010/main" val="10153328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14" name="TextBox 13">
            <a:extLst>
              <a:ext uri="{FF2B5EF4-FFF2-40B4-BE49-F238E27FC236}">
                <a16:creationId xmlns:a16="http://schemas.microsoft.com/office/drawing/2014/main" id="{1F86036F-0F2C-4B13-BF9E-66D177D1B9A5}"/>
              </a:ext>
            </a:extLst>
          </p:cNvPr>
          <p:cNvSpPr txBox="1"/>
          <p:nvPr/>
        </p:nvSpPr>
        <p:spPr>
          <a:xfrm>
            <a:off x="306092" y="1716322"/>
            <a:ext cx="8486633" cy="369332"/>
          </a:xfrm>
          <a:prstGeom prst="rect">
            <a:avLst/>
          </a:prstGeom>
          <a:noFill/>
        </p:spPr>
        <p:txBody>
          <a:bodyPr wrap="square">
            <a:spAutoFit/>
          </a:bodyPr>
          <a:lstStyle/>
          <a:p>
            <a:r>
              <a:rPr lang="en-US" dirty="0"/>
              <a:t>Introduction to Robert’s Rules of Order (Parliamentary Procedure)</a:t>
            </a:r>
            <a:r>
              <a:rPr lang="en-US" baseline="30000" dirty="0"/>
              <a:t>1</a:t>
            </a:r>
            <a:endParaRPr lang="en-US" dirty="0"/>
          </a:p>
        </p:txBody>
      </p:sp>
      <p:sp>
        <p:nvSpPr>
          <p:cNvPr id="15" name="TextBox 14">
            <a:extLst>
              <a:ext uri="{FF2B5EF4-FFF2-40B4-BE49-F238E27FC236}">
                <a16:creationId xmlns:a16="http://schemas.microsoft.com/office/drawing/2014/main" id="{2048DF02-346B-4009-8276-E70B9D6E9919}"/>
              </a:ext>
            </a:extLst>
          </p:cNvPr>
          <p:cNvSpPr txBox="1"/>
          <p:nvPr/>
        </p:nvSpPr>
        <p:spPr>
          <a:xfrm>
            <a:off x="306092" y="2015144"/>
            <a:ext cx="9292450" cy="276999"/>
          </a:xfrm>
          <a:prstGeom prst="rect">
            <a:avLst/>
          </a:prstGeom>
          <a:noFill/>
        </p:spPr>
        <p:txBody>
          <a:bodyPr wrap="square" rtlCol="0">
            <a:spAutoFit/>
          </a:bodyPr>
          <a:lstStyle/>
          <a:p>
            <a:r>
              <a:rPr lang="en-US" sz="1200" dirty="0"/>
              <a:t>The motions listed below are in order of precedence.  Any motion can be introduced if it is higher on the chart than the pending motion.</a:t>
            </a:r>
          </a:p>
        </p:txBody>
      </p:sp>
      <p:graphicFrame>
        <p:nvGraphicFramePr>
          <p:cNvPr id="8" name="Table 7">
            <a:extLst>
              <a:ext uri="{FF2B5EF4-FFF2-40B4-BE49-F238E27FC236}">
                <a16:creationId xmlns:a16="http://schemas.microsoft.com/office/drawing/2014/main" id="{A059F425-8F73-4888-969D-BE1CCA91BEF1}"/>
              </a:ext>
            </a:extLst>
          </p:cNvPr>
          <p:cNvGraphicFramePr>
            <a:graphicFrameLocks noGrp="1"/>
          </p:cNvGraphicFramePr>
          <p:nvPr>
            <p:extLst>
              <p:ext uri="{D42A27DB-BD31-4B8C-83A1-F6EECF244321}">
                <p14:modId xmlns:p14="http://schemas.microsoft.com/office/powerpoint/2010/main" val="230452705"/>
              </p:ext>
            </p:extLst>
          </p:nvPr>
        </p:nvGraphicFramePr>
        <p:xfrm>
          <a:off x="1674205" y="2299903"/>
          <a:ext cx="7509510" cy="4537084"/>
        </p:xfrm>
        <a:graphic>
          <a:graphicData uri="http://schemas.openxmlformats.org/drawingml/2006/table">
            <a:tbl>
              <a:tblPr firstRow="1" bandRow="1">
                <a:tableStyleId>{93296810-A885-4BE3-A3E7-6D5BEEA58F35}</a:tableStyleId>
              </a:tblPr>
              <a:tblGrid>
                <a:gridCol w="1501902">
                  <a:extLst>
                    <a:ext uri="{9D8B030D-6E8A-4147-A177-3AD203B41FA5}">
                      <a16:colId xmlns:a16="http://schemas.microsoft.com/office/drawing/2014/main" val="165621925"/>
                    </a:ext>
                  </a:extLst>
                </a:gridCol>
                <a:gridCol w="1834418">
                  <a:extLst>
                    <a:ext uri="{9D8B030D-6E8A-4147-A177-3AD203B41FA5}">
                      <a16:colId xmlns:a16="http://schemas.microsoft.com/office/drawing/2014/main" val="1596815993"/>
                    </a:ext>
                  </a:extLst>
                </a:gridCol>
                <a:gridCol w="1472891">
                  <a:extLst>
                    <a:ext uri="{9D8B030D-6E8A-4147-A177-3AD203B41FA5}">
                      <a16:colId xmlns:a16="http://schemas.microsoft.com/office/drawing/2014/main" val="2889865970"/>
                    </a:ext>
                  </a:extLst>
                </a:gridCol>
                <a:gridCol w="1198397">
                  <a:extLst>
                    <a:ext uri="{9D8B030D-6E8A-4147-A177-3AD203B41FA5}">
                      <a16:colId xmlns:a16="http://schemas.microsoft.com/office/drawing/2014/main" val="1222157090"/>
                    </a:ext>
                  </a:extLst>
                </a:gridCol>
                <a:gridCol w="1501902">
                  <a:extLst>
                    <a:ext uri="{9D8B030D-6E8A-4147-A177-3AD203B41FA5}">
                      <a16:colId xmlns:a16="http://schemas.microsoft.com/office/drawing/2014/main" val="2428532602"/>
                    </a:ext>
                  </a:extLst>
                </a:gridCol>
              </a:tblGrid>
              <a:tr h="257541">
                <a:tc>
                  <a:txBody>
                    <a:bodyPr/>
                    <a:lstStyle/>
                    <a:p>
                      <a:pPr algn="ctr"/>
                      <a:r>
                        <a:rPr lang="en-US" sz="1200" b="1" dirty="0"/>
                        <a:t>YOU</a:t>
                      </a:r>
                      <a:r>
                        <a:rPr lang="en-US" sz="1200" b="1" baseline="0" dirty="0"/>
                        <a:t> WANT TO:</a:t>
                      </a:r>
                      <a:endParaRPr lang="en-US" sz="1200" b="1" dirty="0"/>
                    </a:p>
                  </a:txBody>
                  <a:tcPr/>
                </a:tc>
                <a:tc>
                  <a:txBody>
                    <a:bodyPr/>
                    <a:lstStyle/>
                    <a:p>
                      <a:pPr algn="ctr"/>
                      <a:r>
                        <a:rPr lang="en-US" sz="1200" b="1" dirty="0"/>
                        <a:t>YOU SAY:</a:t>
                      </a:r>
                    </a:p>
                  </a:txBody>
                  <a:tcPr/>
                </a:tc>
                <a:tc>
                  <a:txBody>
                    <a:bodyPr/>
                    <a:lstStyle/>
                    <a:p>
                      <a:pPr algn="ctr"/>
                      <a:r>
                        <a:rPr lang="en-US" sz="1200" b="1" dirty="0"/>
                        <a:t>2</a:t>
                      </a:r>
                      <a:r>
                        <a:rPr lang="en-US" sz="1200" b="1" baseline="30000" dirty="0"/>
                        <a:t>ND</a:t>
                      </a:r>
                      <a:r>
                        <a:rPr lang="en-US" sz="1200" b="1" baseline="0" dirty="0"/>
                        <a:t> REQUIRED?</a:t>
                      </a:r>
                      <a:endParaRPr lang="en-US" sz="1200" b="1" dirty="0"/>
                    </a:p>
                  </a:txBody>
                  <a:tcPr/>
                </a:tc>
                <a:tc>
                  <a:txBody>
                    <a:bodyPr/>
                    <a:lstStyle/>
                    <a:p>
                      <a:pPr algn="ctr"/>
                      <a:r>
                        <a:rPr lang="en-US" sz="1200" b="1" dirty="0"/>
                        <a:t>DEBATE?</a:t>
                      </a:r>
                    </a:p>
                  </a:txBody>
                  <a:tcPr/>
                </a:tc>
                <a:tc>
                  <a:txBody>
                    <a:bodyPr/>
                    <a:lstStyle/>
                    <a:p>
                      <a:pPr algn="ctr"/>
                      <a:r>
                        <a:rPr lang="en-US" sz="1200" b="1" dirty="0"/>
                        <a:t>VOTE?</a:t>
                      </a:r>
                    </a:p>
                  </a:txBody>
                  <a:tcPr/>
                </a:tc>
                <a:extLst>
                  <a:ext uri="{0D108BD9-81ED-4DB2-BD59-A6C34878D82A}">
                    <a16:rowId xmlns:a16="http://schemas.microsoft.com/office/drawing/2014/main" val="310927020"/>
                  </a:ext>
                </a:extLst>
              </a:tr>
              <a:tr h="343580">
                <a:tc>
                  <a:txBody>
                    <a:bodyPr/>
                    <a:lstStyle/>
                    <a:p>
                      <a:r>
                        <a:rPr lang="en-US" sz="1200" dirty="0"/>
                        <a:t>Close</a:t>
                      </a:r>
                      <a:r>
                        <a:rPr lang="en-US" sz="1200" baseline="0" dirty="0"/>
                        <a:t> meeting</a:t>
                      </a:r>
                      <a:endParaRPr lang="en-US" sz="1200" dirty="0"/>
                    </a:p>
                  </a:txBody>
                  <a:tcPr/>
                </a:tc>
                <a:tc>
                  <a:txBody>
                    <a:bodyPr/>
                    <a:lstStyle/>
                    <a:p>
                      <a:r>
                        <a:rPr lang="en-US" sz="1200" dirty="0"/>
                        <a:t>I move to</a:t>
                      </a:r>
                      <a:r>
                        <a:rPr lang="en-US" sz="1200" baseline="0" dirty="0"/>
                        <a:t> </a:t>
                      </a:r>
                      <a:r>
                        <a:rPr lang="en-US" sz="1200" b="1" baseline="0" dirty="0"/>
                        <a:t>adjourn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2878028644"/>
                  </a:ext>
                </a:extLst>
              </a:tr>
              <a:tr h="343580">
                <a:tc>
                  <a:txBody>
                    <a:bodyPr/>
                    <a:lstStyle/>
                    <a:p>
                      <a:r>
                        <a:rPr lang="en-US" sz="1200" dirty="0"/>
                        <a:t>Take break</a:t>
                      </a:r>
                    </a:p>
                  </a:txBody>
                  <a:tcPr/>
                </a:tc>
                <a:tc>
                  <a:txBody>
                    <a:bodyPr/>
                    <a:lstStyle/>
                    <a:p>
                      <a:r>
                        <a:rPr lang="en-US" sz="1200" dirty="0"/>
                        <a:t>I move to </a:t>
                      </a:r>
                      <a:r>
                        <a:rPr lang="en-US" sz="1200" b="1" dirty="0"/>
                        <a:t>recess</a:t>
                      </a:r>
                      <a:r>
                        <a:rPr lang="en-US" sz="1200" b="1" baseline="0" dirty="0"/>
                        <a:t> </a:t>
                      </a:r>
                      <a:r>
                        <a:rPr lang="en-US" sz="1200" b="0" baseline="0" dirty="0"/>
                        <a:t> for</a:t>
                      </a:r>
                      <a:endParaRPr lang="en-US" sz="1200" dirty="0"/>
                    </a:p>
                  </a:txBody>
                  <a:tcPr/>
                </a:tc>
                <a:tc>
                  <a:txBody>
                    <a:bodyPr/>
                    <a:lstStyle/>
                    <a:p>
                      <a:r>
                        <a:rPr lang="en-US" sz="1200" dirty="0"/>
                        <a:t>Yes</a:t>
                      </a:r>
                      <a:r>
                        <a:rPr lang="en-US" sz="1200" baseline="0" dirty="0"/>
                        <a:t> </a:t>
                      </a:r>
                      <a:endParaRPr lang="en-US" sz="1200" dirty="0"/>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4182319563"/>
                  </a:ext>
                </a:extLst>
              </a:tr>
              <a:tr h="490828">
                <a:tc>
                  <a:txBody>
                    <a:bodyPr/>
                    <a:lstStyle/>
                    <a:p>
                      <a:r>
                        <a:rPr lang="en-US" sz="1200" dirty="0"/>
                        <a:t>Lay</a:t>
                      </a:r>
                      <a:r>
                        <a:rPr lang="en-US" sz="1200" baseline="0" dirty="0"/>
                        <a:t> aside temporarily (or until a future meeting)</a:t>
                      </a:r>
                      <a:endParaRPr lang="en-US" sz="1200" dirty="0"/>
                    </a:p>
                  </a:txBody>
                  <a:tcPr/>
                </a:tc>
                <a:tc>
                  <a:txBody>
                    <a:bodyPr/>
                    <a:lstStyle/>
                    <a:p>
                      <a:r>
                        <a:rPr lang="en-US" sz="1200" dirty="0"/>
                        <a:t>I move to </a:t>
                      </a:r>
                      <a:r>
                        <a:rPr lang="en-US" sz="1200" b="1" dirty="0"/>
                        <a:t>table</a:t>
                      </a:r>
                      <a:r>
                        <a:rPr lang="en-US" sz="1200" b="0" dirty="0"/>
                        <a:t> the matter/ motion </a:t>
                      </a:r>
                      <a:r>
                        <a:rPr lang="en-US" sz="1200" b="1" dirty="0"/>
                        <a:t>OR</a:t>
                      </a:r>
                      <a:r>
                        <a:rPr lang="en-US" sz="1200" b="0" dirty="0"/>
                        <a:t> I move to lay</a:t>
                      </a:r>
                      <a:r>
                        <a:rPr lang="en-US" sz="1200" b="0" baseline="0" dirty="0"/>
                        <a:t> the question on the table</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Majority</a:t>
                      </a:r>
                    </a:p>
                  </a:txBody>
                  <a:tcPr/>
                </a:tc>
                <a:extLst>
                  <a:ext uri="{0D108BD9-81ED-4DB2-BD59-A6C34878D82A}">
                    <a16:rowId xmlns:a16="http://schemas.microsoft.com/office/drawing/2014/main" val="4290899776"/>
                  </a:ext>
                </a:extLst>
              </a:tr>
              <a:tr h="490828">
                <a:tc>
                  <a:txBody>
                    <a:bodyPr/>
                    <a:lstStyle/>
                    <a:p>
                      <a:r>
                        <a:rPr lang="en-US" sz="1200" b="1" dirty="0"/>
                        <a:t>Close debate</a:t>
                      </a:r>
                    </a:p>
                  </a:txBody>
                  <a:tcPr/>
                </a:tc>
                <a:tc>
                  <a:txBody>
                    <a:bodyPr/>
                    <a:lstStyle/>
                    <a:p>
                      <a:r>
                        <a:rPr lang="en-US" sz="1200" dirty="0"/>
                        <a:t>I move the </a:t>
                      </a:r>
                      <a:r>
                        <a:rPr lang="en-US" sz="1200" b="1" dirty="0"/>
                        <a:t>previous</a:t>
                      </a:r>
                      <a:r>
                        <a:rPr lang="en-US" sz="1200" b="1" baseline="0" dirty="0"/>
                        <a:t> question</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489260814"/>
                  </a:ext>
                </a:extLst>
              </a:tr>
              <a:tr h="490828">
                <a:tc>
                  <a:txBody>
                    <a:bodyPr/>
                    <a:lstStyle/>
                    <a:p>
                      <a:r>
                        <a:rPr lang="en-US" sz="1200" b="1" dirty="0"/>
                        <a:t>Limit or extend</a:t>
                      </a:r>
                      <a:r>
                        <a:rPr lang="en-US" sz="1200" b="1" baseline="0" dirty="0"/>
                        <a:t> debate </a:t>
                      </a:r>
                      <a:r>
                        <a:rPr lang="en-US" sz="1200" baseline="0" dirty="0"/>
                        <a:t>on a matter/ motion</a:t>
                      </a:r>
                      <a:endParaRPr lang="en-US" sz="1200" dirty="0"/>
                    </a:p>
                  </a:txBody>
                  <a:tcPr/>
                </a:tc>
                <a:tc>
                  <a:txBody>
                    <a:bodyPr/>
                    <a:lstStyle/>
                    <a:p>
                      <a:r>
                        <a:rPr lang="en-US" sz="1200" dirty="0"/>
                        <a:t>I move that the debate</a:t>
                      </a:r>
                      <a:r>
                        <a:rPr lang="en-US" sz="1200" baseline="0" dirty="0"/>
                        <a:t> be limited to…</a:t>
                      </a:r>
                      <a:endParaRPr lang="en-US" sz="120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3859329256"/>
                  </a:ext>
                </a:extLst>
              </a:tr>
              <a:tr h="490828">
                <a:tc>
                  <a:txBody>
                    <a:bodyPr/>
                    <a:lstStyle/>
                    <a:p>
                      <a:r>
                        <a:rPr lang="en-US" sz="1200" dirty="0"/>
                        <a:t>Refer to </a:t>
                      </a:r>
                      <a:r>
                        <a:rPr lang="en-US" sz="1200" b="1" dirty="0"/>
                        <a:t>committee</a:t>
                      </a:r>
                      <a:endParaRPr lang="en-US" sz="1200" dirty="0"/>
                    </a:p>
                  </a:txBody>
                  <a:tcPr/>
                </a:tc>
                <a:tc>
                  <a:txBody>
                    <a:bodyPr/>
                    <a:lstStyle/>
                    <a:p>
                      <a:r>
                        <a:rPr lang="en-US" sz="1200" dirty="0"/>
                        <a:t>I move to refer the motion to …</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413812271"/>
                  </a:ext>
                </a:extLst>
              </a:tr>
              <a:tr h="490828">
                <a:tc>
                  <a:txBody>
                    <a:bodyPr/>
                    <a:lstStyle/>
                    <a:p>
                      <a:r>
                        <a:rPr lang="en-US" sz="1200" b="1" dirty="0"/>
                        <a:t>Modify the</a:t>
                      </a:r>
                      <a:r>
                        <a:rPr lang="en-US" sz="1200" b="1" baseline="0" dirty="0"/>
                        <a:t> wording </a:t>
                      </a:r>
                      <a:r>
                        <a:rPr lang="en-US" sz="1200" baseline="0" dirty="0"/>
                        <a:t>of a motion</a:t>
                      </a:r>
                      <a:endParaRPr lang="en-US" sz="1200" dirty="0"/>
                    </a:p>
                  </a:txBody>
                  <a:tcPr/>
                </a:tc>
                <a:tc>
                  <a:txBody>
                    <a:bodyPr/>
                    <a:lstStyle/>
                    <a:p>
                      <a:r>
                        <a:rPr lang="en-US" sz="1200" dirty="0"/>
                        <a:t>I move to </a:t>
                      </a:r>
                      <a:r>
                        <a:rPr lang="en-US" sz="1200" b="1" dirty="0"/>
                        <a:t>amend</a:t>
                      </a:r>
                      <a:r>
                        <a:rPr lang="en-US" sz="1200" b="0" dirty="0"/>
                        <a:t> the motion by…</a:t>
                      </a:r>
                      <a:endParaRPr lang="en-US" sz="1200" dirty="0"/>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309630869"/>
                  </a:ext>
                </a:extLst>
              </a:tr>
              <a:tr h="558138">
                <a:tc>
                  <a:txBody>
                    <a:bodyPr/>
                    <a:lstStyle/>
                    <a:p>
                      <a:r>
                        <a:rPr lang="en-US" sz="1200" b="1" dirty="0"/>
                        <a:t>Bring</a:t>
                      </a:r>
                      <a:r>
                        <a:rPr lang="en-US" sz="1200" b="1" baseline="0" dirty="0"/>
                        <a:t> business </a:t>
                      </a:r>
                      <a:r>
                        <a:rPr lang="en-US" sz="1200" baseline="0" dirty="0"/>
                        <a:t>before the </a:t>
                      </a:r>
                      <a:r>
                        <a:rPr lang="en-US" sz="1200" b="1" baseline="0" dirty="0"/>
                        <a:t>Board for consideration</a:t>
                      </a:r>
                      <a:endParaRPr lang="en-US" sz="1200" dirty="0"/>
                    </a:p>
                  </a:txBody>
                  <a:tcPr/>
                </a:tc>
                <a:tc>
                  <a:txBody>
                    <a:bodyPr/>
                    <a:lstStyle/>
                    <a:p>
                      <a:r>
                        <a:rPr lang="en-US" sz="1200" dirty="0"/>
                        <a:t>I move that [or “to”]</a:t>
                      </a:r>
                    </a:p>
                  </a:txBody>
                  <a:tcPr/>
                </a:tc>
                <a:tc>
                  <a:txBody>
                    <a:bodyPr/>
                    <a:lstStyle/>
                    <a:p>
                      <a:r>
                        <a:rPr lang="en-US" sz="1200" dirty="0"/>
                        <a:t>Yes</a:t>
                      </a:r>
                    </a:p>
                  </a:txBody>
                  <a:tcPr/>
                </a:tc>
                <a:tc>
                  <a:txBody>
                    <a:bodyPr/>
                    <a:lstStyle/>
                    <a:p>
                      <a:r>
                        <a:rPr lang="en-US" sz="1200" dirty="0"/>
                        <a:t>Yes</a:t>
                      </a:r>
                    </a:p>
                  </a:txBody>
                  <a:tcPr/>
                </a:tc>
                <a:tc>
                  <a:txBody>
                    <a:bodyPr/>
                    <a:lstStyle/>
                    <a:p>
                      <a:r>
                        <a:rPr lang="en-US" sz="1200" dirty="0"/>
                        <a:t>Majority</a:t>
                      </a:r>
                    </a:p>
                  </a:txBody>
                  <a:tcPr/>
                </a:tc>
                <a:extLst>
                  <a:ext uri="{0D108BD9-81ED-4DB2-BD59-A6C34878D82A}">
                    <a16:rowId xmlns:a16="http://schemas.microsoft.com/office/drawing/2014/main" val="3533711850"/>
                  </a:ext>
                </a:extLst>
              </a:tr>
            </a:tbl>
          </a:graphicData>
        </a:graphic>
      </p:graphicFrame>
      <p:sp>
        <p:nvSpPr>
          <p:cNvPr id="17" name="TextBox 16">
            <a:extLst>
              <a:ext uri="{FF2B5EF4-FFF2-40B4-BE49-F238E27FC236}">
                <a16:creationId xmlns:a16="http://schemas.microsoft.com/office/drawing/2014/main" id="{D6D8A24E-28AF-4BA3-B829-4200B531B807}"/>
              </a:ext>
            </a:extLst>
          </p:cNvPr>
          <p:cNvSpPr txBox="1"/>
          <p:nvPr/>
        </p:nvSpPr>
        <p:spPr>
          <a:xfrm>
            <a:off x="9329190" y="6372904"/>
            <a:ext cx="2691442" cy="276999"/>
          </a:xfrm>
          <a:prstGeom prst="rect">
            <a:avLst/>
          </a:prstGeom>
          <a:noFill/>
        </p:spPr>
        <p:txBody>
          <a:bodyPr wrap="square" rtlCol="0">
            <a:spAutoFit/>
          </a:bodyPr>
          <a:lstStyle/>
          <a:p>
            <a:r>
              <a:rPr lang="en-US" sz="900" baseline="30000" dirty="0"/>
              <a:t>1</a:t>
            </a:r>
            <a:r>
              <a:rPr lang="en-US" sz="900" dirty="0"/>
              <a:t> Robert’s Rules of Order Newly Revised (10</a:t>
            </a:r>
            <a:r>
              <a:rPr lang="en-US" sz="900" baseline="30000" dirty="0"/>
              <a:t>th</a:t>
            </a:r>
            <a:r>
              <a:rPr lang="en-US" sz="900" dirty="0"/>
              <a:t> Edition</a:t>
            </a:r>
            <a:r>
              <a:rPr lang="en-US" sz="1200" dirty="0"/>
              <a:t>)</a:t>
            </a:r>
            <a:endParaRPr lang="en-US" sz="1200" baseline="30000" dirty="0"/>
          </a:p>
        </p:txBody>
      </p:sp>
      <p:sp>
        <p:nvSpPr>
          <p:cNvPr id="2" name="Slide Number Placeholder 1">
            <a:extLst>
              <a:ext uri="{FF2B5EF4-FFF2-40B4-BE49-F238E27FC236}">
                <a16:creationId xmlns:a16="http://schemas.microsoft.com/office/drawing/2014/main" id="{60EAE130-AD55-4044-AD82-2FF8D13D7D72}"/>
              </a:ext>
            </a:extLst>
          </p:cNvPr>
          <p:cNvSpPr>
            <a:spLocks noGrp="1"/>
          </p:cNvSpPr>
          <p:nvPr>
            <p:ph type="sldNum" sz="quarter" idx="12"/>
          </p:nvPr>
        </p:nvSpPr>
        <p:spPr/>
        <p:txBody>
          <a:bodyPr/>
          <a:lstStyle/>
          <a:p>
            <a:fld id="{3620CA47-FB2E-4F55-AEBA-45B5B77DC040}" type="slidenum">
              <a:rPr lang="en-US" smtClean="0"/>
              <a:t>43</a:t>
            </a:fld>
            <a:endParaRPr lang="en-US"/>
          </a:p>
        </p:txBody>
      </p:sp>
    </p:spTree>
    <p:extLst>
      <p:ext uri="{BB962C8B-B14F-4D97-AF65-F5344CB8AC3E}">
        <p14:creationId xmlns:p14="http://schemas.microsoft.com/office/powerpoint/2010/main" val="140777006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14" name="TextBox 13">
            <a:extLst>
              <a:ext uri="{FF2B5EF4-FFF2-40B4-BE49-F238E27FC236}">
                <a16:creationId xmlns:a16="http://schemas.microsoft.com/office/drawing/2014/main" id="{60011393-FB7E-400E-9AA6-0CD225AF7B1A}"/>
              </a:ext>
            </a:extLst>
          </p:cNvPr>
          <p:cNvSpPr txBox="1"/>
          <p:nvPr/>
        </p:nvSpPr>
        <p:spPr>
          <a:xfrm>
            <a:off x="9225906" y="1816391"/>
            <a:ext cx="3139540" cy="307777"/>
          </a:xfrm>
          <a:prstGeom prst="rect">
            <a:avLst/>
          </a:prstGeom>
          <a:noFill/>
        </p:spPr>
        <p:txBody>
          <a:bodyPr wrap="square">
            <a:spAutoFit/>
          </a:bodyPr>
          <a:lstStyle/>
          <a:p>
            <a:r>
              <a:rPr lang="en-US" sz="1400" dirty="0"/>
              <a:t>Robert’s Rules of Order, Cont’d</a:t>
            </a:r>
          </a:p>
        </p:txBody>
      </p:sp>
      <p:sp>
        <p:nvSpPr>
          <p:cNvPr id="15" name="TextBox 14">
            <a:extLst>
              <a:ext uri="{FF2B5EF4-FFF2-40B4-BE49-F238E27FC236}">
                <a16:creationId xmlns:a16="http://schemas.microsoft.com/office/drawing/2014/main" id="{36E74891-F5AF-4C99-B82D-60AFF46A61EC}"/>
              </a:ext>
            </a:extLst>
          </p:cNvPr>
          <p:cNvSpPr txBox="1"/>
          <p:nvPr/>
        </p:nvSpPr>
        <p:spPr>
          <a:xfrm>
            <a:off x="879878" y="1982102"/>
            <a:ext cx="6762735" cy="338554"/>
          </a:xfrm>
          <a:prstGeom prst="rect">
            <a:avLst/>
          </a:prstGeom>
          <a:noFill/>
        </p:spPr>
        <p:txBody>
          <a:bodyPr wrap="square" rtlCol="0">
            <a:spAutoFit/>
          </a:bodyPr>
          <a:lstStyle/>
          <a:p>
            <a:r>
              <a:rPr lang="en-US" sz="1600" dirty="0"/>
              <a:t>Incidental Motions – no order of precedence.</a:t>
            </a:r>
          </a:p>
        </p:txBody>
      </p:sp>
      <p:graphicFrame>
        <p:nvGraphicFramePr>
          <p:cNvPr id="16" name="Table 15">
            <a:extLst>
              <a:ext uri="{FF2B5EF4-FFF2-40B4-BE49-F238E27FC236}">
                <a16:creationId xmlns:a16="http://schemas.microsoft.com/office/drawing/2014/main" id="{9E5ACE86-2455-4789-875A-61253B35369A}"/>
              </a:ext>
            </a:extLst>
          </p:cNvPr>
          <p:cNvGraphicFramePr>
            <a:graphicFrameLocks noGrp="1"/>
          </p:cNvGraphicFramePr>
          <p:nvPr>
            <p:extLst>
              <p:ext uri="{D42A27DB-BD31-4B8C-83A1-F6EECF244321}">
                <p14:modId xmlns:p14="http://schemas.microsoft.com/office/powerpoint/2010/main" val="2463608979"/>
              </p:ext>
            </p:extLst>
          </p:nvPr>
        </p:nvGraphicFramePr>
        <p:xfrm>
          <a:off x="879878" y="2292307"/>
          <a:ext cx="7547773" cy="2812460"/>
        </p:xfrm>
        <a:graphic>
          <a:graphicData uri="http://schemas.openxmlformats.org/drawingml/2006/table">
            <a:tbl>
              <a:tblPr firstRow="1" bandRow="1">
                <a:tableStyleId>{93296810-A885-4BE3-A3E7-6D5BEEA58F35}</a:tableStyleId>
              </a:tblPr>
              <a:tblGrid>
                <a:gridCol w="1541516">
                  <a:extLst>
                    <a:ext uri="{9D8B030D-6E8A-4147-A177-3AD203B41FA5}">
                      <a16:colId xmlns:a16="http://schemas.microsoft.com/office/drawing/2014/main" val="587324655"/>
                    </a:ext>
                  </a:extLst>
                </a:gridCol>
                <a:gridCol w="1741675">
                  <a:extLst>
                    <a:ext uri="{9D8B030D-6E8A-4147-A177-3AD203B41FA5}">
                      <a16:colId xmlns:a16="http://schemas.microsoft.com/office/drawing/2014/main" val="2538861451"/>
                    </a:ext>
                  </a:extLst>
                </a:gridCol>
                <a:gridCol w="1508760">
                  <a:extLst>
                    <a:ext uri="{9D8B030D-6E8A-4147-A177-3AD203B41FA5}">
                      <a16:colId xmlns:a16="http://schemas.microsoft.com/office/drawing/2014/main" val="3252950498"/>
                    </a:ext>
                  </a:extLst>
                </a:gridCol>
                <a:gridCol w="1227582">
                  <a:extLst>
                    <a:ext uri="{9D8B030D-6E8A-4147-A177-3AD203B41FA5}">
                      <a16:colId xmlns:a16="http://schemas.microsoft.com/office/drawing/2014/main" val="1631548784"/>
                    </a:ext>
                  </a:extLst>
                </a:gridCol>
                <a:gridCol w="1528240">
                  <a:extLst>
                    <a:ext uri="{9D8B030D-6E8A-4147-A177-3AD203B41FA5}">
                      <a16:colId xmlns:a16="http://schemas.microsoft.com/office/drawing/2014/main" val="846970816"/>
                    </a:ext>
                  </a:extLst>
                </a:gridCol>
              </a:tblGrid>
              <a:tr h="0">
                <a:tc>
                  <a:txBody>
                    <a:bodyPr/>
                    <a:lstStyle/>
                    <a:p>
                      <a:pPr algn="ctr"/>
                      <a:r>
                        <a:rPr lang="en-US" sz="1200" dirty="0"/>
                        <a:t>YOU</a:t>
                      </a:r>
                      <a:r>
                        <a:rPr lang="en-US" sz="1200" baseline="0" dirty="0"/>
                        <a:t> WANT TO:</a:t>
                      </a:r>
                      <a:endParaRPr lang="en-US" sz="1200" dirty="0"/>
                    </a:p>
                  </a:txBody>
                  <a:tcPr/>
                </a:tc>
                <a:tc>
                  <a:txBody>
                    <a:bodyPr/>
                    <a:lstStyle/>
                    <a:p>
                      <a:pPr algn="ctr"/>
                      <a:r>
                        <a:rPr lang="en-US" sz="1200" dirty="0"/>
                        <a:t>YOU SAY:</a:t>
                      </a:r>
                    </a:p>
                  </a:txBody>
                  <a:tcPr/>
                </a:tc>
                <a:tc>
                  <a:txBody>
                    <a:bodyPr/>
                    <a:lstStyle/>
                    <a:p>
                      <a:pPr algn="ctr"/>
                      <a:r>
                        <a:rPr lang="en-US" sz="1200" dirty="0"/>
                        <a:t>2</a:t>
                      </a:r>
                      <a:r>
                        <a:rPr lang="en-US" sz="1200" baseline="30000" dirty="0"/>
                        <a:t>ND</a:t>
                      </a:r>
                      <a:r>
                        <a:rPr lang="en-US" sz="1200" baseline="0" dirty="0"/>
                        <a:t> REQUIRED?</a:t>
                      </a:r>
                      <a:endParaRPr lang="en-US" sz="1200" dirty="0"/>
                    </a:p>
                  </a:txBody>
                  <a:tcPr/>
                </a:tc>
                <a:tc>
                  <a:txBody>
                    <a:bodyPr/>
                    <a:lstStyle/>
                    <a:p>
                      <a:pPr algn="ctr"/>
                      <a:r>
                        <a:rPr lang="en-US" sz="1200" dirty="0"/>
                        <a:t>DEBATE?</a:t>
                      </a:r>
                    </a:p>
                  </a:txBody>
                  <a:tcPr/>
                </a:tc>
                <a:tc>
                  <a:txBody>
                    <a:bodyPr/>
                    <a:lstStyle/>
                    <a:p>
                      <a:pPr algn="ctr"/>
                      <a:r>
                        <a:rPr lang="en-US" sz="1200" dirty="0"/>
                        <a:t>VOTE?</a:t>
                      </a:r>
                    </a:p>
                  </a:txBody>
                  <a:tcPr/>
                </a:tc>
                <a:extLst>
                  <a:ext uri="{0D108BD9-81ED-4DB2-BD59-A6C34878D82A}">
                    <a16:rowId xmlns:a16="http://schemas.microsoft.com/office/drawing/2014/main" val="51621196"/>
                  </a:ext>
                </a:extLst>
              </a:tr>
              <a:tr h="343580">
                <a:tc>
                  <a:txBody>
                    <a:bodyPr/>
                    <a:lstStyle/>
                    <a:p>
                      <a:r>
                        <a:rPr lang="en-US" sz="1200" dirty="0"/>
                        <a:t>Enforce rules</a:t>
                      </a:r>
                    </a:p>
                  </a:txBody>
                  <a:tcPr/>
                </a:tc>
                <a:tc>
                  <a:txBody>
                    <a:bodyPr/>
                    <a:lstStyle/>
                    <a:p>
                      <a:r>
                        <a:rPr lang="en-US" sz="1200" b="1" dirty="0"/>
                        <a:t>Point</a:t>
                      </a:r>
                      <a:r>
                        <a:rPr lang="en-US" sz="1200" b="1" baseline="0" dirty="0"/>
                        <a:t> of order</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2764830781"/>
                  </a:ext>
                </a:extLst>
              </a:tr>
              <a:tr h="343580">
                <a:tc>
                  <a:txBody>
                    <a:bodyPr/>
                    <a:lstStyle/>
                    <a:p>
                      <a:r>
                        <a:rPr lang="en-US" sz="1200" dirty="0"/>
                        <a:t>Suspend</a:t>
                      </a:r>
                      <a:r>
                        <a:rPr lang="en-US" sz="1200" baseline="0" dirty="0"/>
                        <a:t> rules</a:t>
                      </a:r>
                      <a:endParaRPr lang="en-US" sz="1200" dirty="0"/>
                    </a:p>
                  </a:txBody>
                  <a:tcPr/>
                </a:tc>
                <a:tc>
                  <a:txBody>
                    <a:bodyPr/>
                    <a:lstStyle/>
                    <a:p>
                      <a:r>
                        <a:rPr lang="en-US" sz="1200" b="0" dirty="0"/>
                        <a:t>I</a:t>
                      </a:r>
                      <a:r>
                        <a:rPr lang="en-US" sz="1200" b="0" baseline="0" dirty="0"/>
                        <a:t> move to </a:t>
                      </a:r>
                      <a:r>
                        <a:rPr lang="en-US" sz="1200" b="1" baseline="0" dirty="0"/>
                        <a:t>suspend the rules </a:t>
                      </a:r>
                      <a:r>
                        <a:rPr lang="en-US" sz="1200" b="0" baseline="0" dirty="0"/>
                        <a:t>which ….</a:t>
                      </a:r>
                      <a:endParaRPr lang="en-US" sz="1200" b="0" dirty="0"/>
                    </a:p>
                  </a:txBody>
                  <a:tcPr/>
                </a:tc>
                <a:tc>
                  <a:txBody>
                    <a:bodyPr/>
                    <a:lstStyle/>
                    <a:p>
                      <a:r>
                        <a:rPr lang="en-US" sz="1200" dirty="0"/>
                        <a:t>Yes</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1660370016"/>
                  </a:ext>
                </a:extLst>
              </a:tr>
              <a:tr h="343580">
                <a:tc>
                  <a:txBody>
                    <a:bodyPr/>
                    <a:lstStyle/>
                    <a:p>
                      <a:r>
                        <a:rPr lang="en-US" sz="1200" b="1" dirty="0"/>
                        <a:t>Avoid consideration </a:t>
                      </a:r>
                      <a:r>
                        <a:rPr lang="en-US" sz="1200" dirty="0"/>
                        <a:t>of the</a:t>
                      </a:r>
                      <a:r>
                        <a:rPr lang="en-US" sz="1200" baseline="0" dirty="0"/>
                        <a:t> motion altogether</a:t>
                      </a:r>
                      <a:endParaRPr lang="en-US" sz="1200" dirty="0"/>
                    </a:p>
                  </a:txBody>
                  <a:tcPr/>
                </a:tc>
                <a:tc>
                  <a:txBody>
                    <a:bodyPr/>
                    <a:lstStyle/>
                    <a:p>
                      <a:r>
                        <a:rPr lang="en-US" sz="1200" b="0" dirty="0"/>
                        <a:t>I </a:t>
                      </a:r>
                      <a:r>
                        <a:rPr lang="en-US" sz="1200" b="1" dirty="0"/>
                        <a:t>object</a:t>
                      </a:r>
                      <a:r>
                        <a:rPr lang="en-US" sz="1200" b="1" baseline="0" dirty="0"/>
                        <a:t> to consideration</a:t>
                      </a:r>
                      <a:r>
                        <a:rPr lang="en-US" sz="1200" b="0" baseline="0" dirty="0"/>
                        <a:t> of the question</a:t>
                      </a:r>
                      <a:endParaRPr lang="en-US" sz="1200" b="0"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2/3</a:t>
                      </a:r>
                    </a:p>
                  </a:txBody>
                  <a:tcPr/>
                </a:tc>
                <a:extLst>
                  <a:ext uri="{0D108BD9-81ED-4DB2-BD59-A6C34878D82A}">
                    <a16:rowId xmlns:a16="http://schemas.microsoft.com/office/drawing/2014/main" val="1664842665"/>
                  </a:ext>
                </a:extLst>
              </a:tr>
              <a:tr h="343580">
                <a:tc>
                  <a:txBody>
                    <a:bodyPr/>
                    <a:lstStyle/>
                    <a:p>
                      <a:r>
                        <a:rPr lang="en-US" sz="1200" dirty="0"/>
                        <a:t>Parliamentary law question</a:t>
                      </a:r>
                    </a:p>
                  </a:txBody>
                  <a:tcPr/>
                </a:tc>
                <a:tc>
                  <a:txBody>
                    <a:bodyPr/>
                    <a:lstStyle/>
                    <a:p>
                      <a:r>
                        <a:rPr lang="en-US" sz="1200" b="1" dirty="0"/>
                        <a:t>Parliamentary</a:t>
                      </a:r>
                      <a:r>
                        <a:rPr lang="en-US" sz="1200" b="1" baseline="0" dirty="0"/>
                        <a:t> inquiry</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1386064585"/>
                  </a:ext>
                </a:extLst>
              </a:tr>
              <a:tr h="343580">
                <a:tc>
                  <a:txBody>
                    <a:bodyPr/>
                    <a:lstStyle/>
                    <a:p>
                      <a:r>
                        <a:rPr lang="en-US" sz="1200" b="1" dirty="0"/>
                        <a:t>Request information</a:t>
                      </a:r>
                      <a:r>
                        <a:rPr lang="en-US" sz="1200" b="1" baseline="0" dirty="0"/>
                        <a:t> </a:t>
                      </a:r>
                      <a:r>
                        <a:rPr lang="en-US" sz="1200" baseline="0" dirty="0"/>
                        <a:t>about the motion or matter on the table</a:t>
                      </a:r>
                      <a:endParaRPr lang="en-US" sz="1200" dirty="0"/>
                    </a:p>
                  </a:txBody>
                  <a:tcPr/>
                </a:tc>
                <a:tc>
                  <a:txBody>
                    <a:bodyPr/>
                    <a:lstStyle/>
                    <a:p>
                      <a:r>
                        <a:rPr lang="en-US" sz="1200" b="1" dirty="0"/>
                        <a:t>Point</a:t>
                      </a:r>
                      <a:r>
                        <a:rPr lang="en-US" sz="1200" b="1" baseline="0" dirty="0"/>
                        <a:t> of information</a:t>
                      </a:r>
                      <a:endParaRPr lang="en-US" sz="1200" b="1" dirty="0"/>
                    </a:p>
                  </a:txBody>
                  <a:tcPr/>
                </a:tc>
                <a:tc>
                  <a:txBody>
                    <a:bodyPr/>
                    <a:lstStyle/>
                    <a:p>
                      <a:r>
                        <a:rPr lang="en-US" sz="1200" dirty="0"/>
                        <a:t>No</a:t>
                      </a:r>
                    </a:p>
                  </a:txBody>
                  <a:tcPr/>
                </a:tc>
                <a:tc>
                  <a:txBody>
                    <a:bodyPr/>
                    <a:lstStyle/>
                    <a:p>
                      <a:r>
                        <a:rPr lang="en-US" sz="1200" dirty="0"/>
                        <a:t>No</a:t>
                      </a:r>
                    </a:p>
                  </a:txBody>
                  <a:tcPr/>
                </a:tc>
                <a:tc>
                  <a:txBody>
                    <a:bodyPr/>
                    <a:lstStyle/>
                    <a:p>
                      <a:r>
                        <a:rPr lang="en-US" sz="1200" dirty="0"/>
                        <a:t>None</a:t>
                      </a:r>
                    </a:p>
                  </a:txBody>
                  <a:tcPr/>
                </a:tc>
                <a:extLst>
                  <a:ext uri="{0D108BD9-81ED-4DB2-BD59-A6C34878D82A}">
                    <a16:rowId xmlns:a16="http://schemas.microsoft.com/office/drawing/2014/main" val="2069008846"/>
                  </a:ext>
                </a:extLst>
              </a:tr>
            </a:tbl>
          </a:graphicData>
        </a:graphic>
      </p:graphicFrame>
      <p:sp>
        <p:nvSpPr>
          <p:cNvPr id="17" name="TextBox 16">
            <a:extLst>
              <a:ext uri="{FF2B5EF4-FFF2-40B4-BE49-F238E27FC236}">
                <a16:creationId xmlns:a16="http://schemas.microsoft.com/office/drawing/2014/main" id="{D75E6AC0-B599-4543-8D4B-5474CA3AB580}"/>
              </a:ext>
            </a:extLst>
          </p:cNvPr>
          <p:cNvSpPr txBox="1"/>
          <p:nvPr/>
        </p:nvSpPr>
        <p:spPr>
          <a:xfrm>
            <a:off x="795519" y="5172767"/>
            <a:ext cx="8767913" cy="338554"/>
          </a:xfrm>
          <a:prstGeom prst="rect">
            <a:avLst/>
          </a:prstGeom>
          <a:noFill/>
        </p:spPr>
        <p:txBody>
          <a:bodyPr wrap="none" rtlCol="0">
            <a:spAutoFit/>
          </a:bodyPr>
          <a:lstStyle/>
          <a:p>
            <a:r>
              <a:rPr lang="en-US" sz="1600" dirty="0"/>
              <a:t>Motions that Bring a Question/ Matter Before the Board (introduce only when nothing else is pending.)</a:t>
            </a:r>
          </a:p>
        </p:txBody>
      </p:sp>
      <p:graphicFrame>
        <p:nvGraphicFramePr>
          <p:cNvPr id="18" name="Table 17">
            <a:extLst>
              <a:ext uri="{FF2B5EF4-FFF2-40B4-BE49-F238E27FC236}">
                <a16:creationId xmlns:a16="http://schemas.microsoft.com/office/drawing/2014/main" id="{7DE1A804-FAE5-4507-81C1-65EE6956E589}"/>
              </a:ext>
            </a:extLst>
          </p:cNvPr>
          <p:cNvGraphicFramePr>
            <a:graphicFrameLocks noGrp="1"/>
          </p:cNvGraphicFramePr>
          <p:nvPr>
            <p:extLst>
              <p:ext uri="{D42A27DB-BD31-4B8C-83A1-F6EECF244321}">
                <p14:modId xmlns:p14="http://schemas.microsoft.com/office/powerpoint/2010/main" val="561751131"/>
              </p:ext>
            </p:extLst>
          </p:nvPr>
        </p:nvGraphicFramePr>
        <p:xfrm>
          <a:off x="852407" y="5440969"/>
          <a:ext cx="7674248" cy="1188720"/>
        </p:xfrm>
        <a:graphic>
          <a:graphicData uri="http://schemas.openxmlformats.org/drawingml/2006/table">
            <a:tbl>
              <a:tblPr firstRow="1" bandRow="1">
                <a:tableStyleId>{93296810-A885-4BE3-A3E7-6D5BEEA58F35}</a:tableStyleId>
              </a:tblPr>
              <a:tblGrid>
                <a:gridCol w="1520336">
                  <a:extLst>
                    <a:ext uri="{9D8B030D-6E8A-4147-A177-3AD203B41FA5}">
                      <a16:colId xmlns:a16="http://schemas.microsoft.com/office/drawing/2014/main" val="42747876"/>
                    </a:ext>
                  </a:extLst>
                </a:gridCol>
                <a:gridCol w="1879092">
                  <a:extLst>
                    <a:ext uri="{9D8B030D-6E8A-4147-A177-3AD203B41FA5}">
                      <a16:colId xmlns:a16="http://schemas.microsoft.com/office/drawing/2014/main" val="938258630"/>
                    </a:ext>
                  </a:extLst>
                </a:gridCol>
                <a:gridCol w="1508760">
                  <a:extLst>
                    <a:ext uri="{9D8B030D-6E8A-4147-A177-3AD203B41FA5}">
                      <a16:colId xmlns:a16="http://schemas.microsoft.com/office/drawing/2014/main" val="3219202511"/>
                    </a:ext>
                  </a:extLst>
                </a:gridCol>
                <a:gridCol w="1227582">
                  <a:extLst>
                    <a:ext uri="{9D8B030D-6E8A-4147-A177-3AD203B41FA5}">
                      <a16:colId xmlns:a16="http://schemas.microsoft.com/office/drawing/2014/main" val="2412060008"/>
                    </a:ext>
                  </a:extLst>
                </a:gridCol>
                <a:gridCol w="1538478">
                  <a:extLst>
                    <a:ext uri="{9D8B030D-6E8A-4147-A177-3AD203B41FA5}">
                      <a16:colId xmlns:a16="http://schemas.microsoft.com/office/drawing/2014/main" val="4197678898"/>
                    </a:ext>
                  </a:extLst>
                </a:gridCol>
              </a:tblGrid>
              <a:tr h="266110">
                <a:tc>
                  <a:txBody>
                    <a:bodyPr/>
                    <a:lstStyle/>
                    <a:p>
                      <a:pPr algn="ctr"/>
                      <a:r>
                        <a:rPr lang="en-US" sz="1200" dirty="0"/>
                        <a:t>YOU</a:t>
                      </a:r>
                      <a:r>
                        <a:rPr lang="en-US" sz="1200" baseline="0" dirty="0"/>
                        <a:t> WANT TO:</a:t>
                      </a:r>
                      <a:endParaRPr lang="en-US" sz="1200" dirty="0"/>
                    </a:p>
                  </a:txBody>
                  <a:tcPr/>
                </a:tc>
                <a:tc>
                  <a:txBody>
                    <a:bodyPr/>
                    <a:lstStyle/>
                    <a:p>
                      <a:pPr algn="ctr"/>
                      <a:r>
                        <a:rPr lang="en-US" sz="1200" dirty="0"/>
                        <a:t>YOU SAY:</a:t>
                      </a:r>
                    </a:p>
                  </a:txBody>
                  <a:tcPr/>
                </a:tc>
                <a:tc>
                  <a:txBody>
                    <a:bodyPr/>
                    <a:lstStyle/>
                    <a:p>
                      <a:pPr algn="ctr"/>
                      <a:r>
                        <a:rPr lang="en-US" sz="1200" dirty="0"/>
                        <a:t>2</a:t>
                      </a:r>
                      <a:r>
                        <a:rPr lang="en-US" sz="1200" baseline="30000" dirty="0"/>
                        <a:t>ND</a:t>
                      </a:r>
                      <a:r>
                        <a:rPr lang="en-US" sz="1200" baseline="0" dirty="0"/>
                        <a:t> REQUIRED?</a:t>
                      </a:r>
                      <a:endParaRPr lang="en-US" sz="1200" dirty="0"/>
                    </a:p>
                  </a:txBody>
                  <a:tcPr/>
                </a:tc>
                <a:tc>
                  <a:txBody>
                    <a:bodyPr/>
                    <a:lstStyle/>
                    <a:p>
                      <a:pPr algn="ctr"/>
                      <a:r>
                        <a:rPr lang="en-US" sz="1200" dirty="0"/>
                        <a:t>DEBATE?</a:t>
                      </a:r>
                    </a:p>
                  </a:txBody>
                  <a:tcPr/>
                </a:tc>
                <a:tc>
                  <a:txBody>
                    <a:bodyPr/>
                    <a:lstStyle/>
                    <a:p>
                      <a:pPr algn="ctr"/>
                      <a:r>
                        <a:rPr lang="en-US" sz="1200" dirty="0"/>
                        <a:t>VOTE?</a:t>
                      </a:r>
                    </a:p>
                  </a:txBody>
                  <a:tcPr/>
                </a:tc>
                <a:extLst>
                  <a:ext uri="{0D108BD9-81ED-4DB2-BD59-A6C34878D82A}">
                    <a16:rowId xmlns:a16="http://schemas.microsoft.com/office/drawing/2014/main" val="969579021"/>
                  </a:ext>
                </a:extLst>
              </a:tr>
              <a:tr h="266110">
                <a:tc>
                  <a:txBody>
                    <a:bodyPr/>
                    <a:lstStyle/>
                    <a:p>
                      <a:pPr algn="l"/>
                      <a:r>
                        <a:rPr lang="en-US" sz="1200" dirty="0"/>
                        <a:t>Take motion or matter from table</a:t>
                      </a:r>
                    </a:p>
                  </a:txBody>
                  <a:tcPr/>
                </a:tc>
                <a:tc>
                  <a:txBody>
                    <a:bodyPr/>
                    <a:lstStyle/>
                    <a:p>
                      <a:pPr algn="l"/>
                      <a:r>
                        <a:rPr lang="en-US" sz="1200" dirty="0"/>
                        <a:t>I move to take from the table</a:t>
                      </a:r>
                      <a:r>
                        <a:rPr lang="en-US" sz="1200" b="1" dirty="0"/>
                        <a:t> OR </a:t>
                      </a:r>
                      <a:r>
                        <a:rPr lang="en-US" sz="1200" dirty="0"/>
                        <a:t>I move to </a:t>
                      </a:r>
                      <a:r>
                        <a:rPr lang="en-US" sz="1200" dirty="0" err="1"/>
                        <a:t>untable</a:t>
                      </a:r>
                      <a:endParaRPr lang="en-US" sz="1200" dirty="0"/>
                    </a:p>
                  </a:txBody>
                  <a:tcPr/>
                </a:tc>
                <a:tc>
                  <a:txBody>
                    <a:bodyPr/>
                    <a:lstStyle/>
                    <a:p>
                      <a:pPr algn="l"/>
                      <a:r>
                        <a:rPr lang="en-US" sz="1200" dirty="0"/>
                        <a:t>Yes</a:t>
                      </a:r>
                    </a:p>
                  </a:txBody>
                  <a:tcPr/>
                </a:tc>
                <a:tc>
                  <a:txBody>
                    <a:bodyPr/>
                    <a:lstStyle/>
                    <a:p>
                      <a:pPr algn="l"/>
                      <a:r>
                        <a:rPr lang="en-US" sz="1200" dirty="0"/>
                        <a:t>NO</a:t>
                      </a:r>
                    </a:p>
                  </a:txBody>
                  <a:tcPr/>
                </a:tc>
                <a:tc>
                  <a:txBody>
                    <a:bodyPr/>
                    <a:lstStyle/>
                    <a:p>
                      <a:pPr algn="l"/>
                      <a:r>
                        <a:rPr lang="en-US" sz="1200" dirty="0"/>
                        <a:t>Majority</a:t>
                      </a:r>
                    </a:p>
                  </a:txBody>
                  <a:tcPr/>
                </a:tc>
                <a:extLst>
                  <a:ext uri="{0D108BD9-81ED-4DB2-BD59-A6C34878D82A}">
                    <a16:rowId xmlns:a16="http://schemas.microsoft.com/office/drawing/2014/main" val="2301586702"/>
                  </a:ext>
                </a:extLst>
              </a:tr>
              <a:tr h="266110">
                <a:tc>
                  <a:txBody>
                    <a:bodyPr/>
                    <a:lstStyle/>
                    <a:p>
                      <a:pPr algn="l"/>
                      <a:r>
                        <a:rPr lang="en-US" sz="1200" dirty="0"/>
                        <a:t>Reconsider motion</a:t>
                      </a:r>
                    </a:p>
                  </a:txBody>
                  <a:tcPr/>
                </a:tc>
                <a:tc>
                  <a:txBody>
                    <a:bodyPr/>
                    <a:lstStyle/>
                    <a:p>
                      <a:pPr algn="l"/>
                      <a:r>
                        <a:rPr lang="en-US" sz="1200" dirty="0"/>
                        <a:t>I move</a:t>
                      </a:r>
                      <a:r>
                        <a:rPr lang="en-US" sz="1200" baseline="0" dirty="0"/>
                        <a:t> to </a:t>
                      </a:r>
                      <a:r>
                        <a:rPr lang="en-US" sz="1200" b="1" baseline="0" dirty="0"/>
                        <a:t>reconsider </a:t>
                      </a:r>
                      <a:r>
                        <a:rPr lang="en-US" sz="1200" b="0" baseline="0" dirty="0"/>
                        <a:t>the vote</a:t>
                      </a:r>
                      <a:endParaRPr lang="en-US" sz="1200" dirty="0"/>
                    </a:p>
                  </a:txBody>
                  <a:tcPr/>
                </a:tc>
                <a:tc>
                  <a:txBody>
                    <a:bodyPr/>
                    <a:lstStyle/>
                    <a:p>
                      <a:pPr algn="l"/>
                      <a:r>
                        <a:rPr lang="en-US" sz="1200" dirty="0"/>
                        <a:t>Yes</a:t>
                      </a:r>
                    </a:p>
                  </a:txBody>
                  <a:tcPr/>
                </a:tc>
                <a:tc>
                  <a:txBody>
                    <a:bodyPr/>
                    <a:lstStyle/>
                    <a:p>
                      <a:pPr algn="l"/>
                      <a:r>
                        <a:rPr lang="en-US" sz="1200" dirty="0"/>
                        <a:t>Depends</a:t>
                      </a:r>
                    </a:p>
                  </a:txBody>
                  <a:tcPr/>
                </a:tc>
                <a:tc>
                  <a:txBody>
                    <a:bodyPr/>
                    <a:lstStyle/>
                    <a:p>
                      <a:pPr algn="l"/>
                      <a:r>
                        <a:rPr lang="en-US" sz="1200" dirty="0"/>
                        <a:t>Majority</a:t>
                      </a:r>
                    </a:p>
                  </a:txBody>
                  <a:tcPr/>
                </a:tc>
                <a:extLst>
                  <a:ext uri="{0D108BD9-81ED-4DB2-BD59-A6C34878D82A}">
                    <a16:rowId xmlns:a16="http://schemas.microsoft.com/office/drawing/2014/main" val="2516435054"/>
                  </a:ext>
                </a:extLst>
              </a:tr>
            </a:tbl>
          </a:graphicData>
        </a:graphic>
      </p:graphicFrame>
      <p:sp>
        <p:nvSpPr>
          <p:cNvPr id="2" name="Slide Number Placeholder 1">
            <a:extLst>
              <a:ext uri="{FF2B5EF4-FFF2-40B4-BE49-F238E27FC236}">
                <a16:creationId xmlns:a16="http://schemas.microsoft.com/office/drawing/2014/main" id="{0DEF1749-65C2-45A0-AC7E-3AD56CC7FD5B}"/>
              </a:ext>
            </a:extLst>
          </p:cNvPr>
          <p:cNvSpPr>
            <a:spLocks noGrp="1"/>
          </p:cNvSpPr>
          <p:nvPr>
            <p:ph type="sldNum" sz="quarter" idx="12"/>
          </p:nvPr>
        </p:nvSpPr>
        <p:spPr/>
        <p:txBody>
          <a:bodyPr/>
          <a:lstStyle/>
          <a:p>
            <a:fld id="{3620CA47-FB2E-4F55-AEBA-45B5B77DC040}" type="slidenum">
              <a:rPr lang="en-US" smtClean="0"/>
              <a:t>44</a:t>
            </a:fld>
            <a:endParaRPr lang="en-US"/>
          </a:p>
        </p:txBody>
      </p:sp>
    </p:spTree>
    <p:extLst>
      <p:ext uri="{BB962C8B-B14F-4D97-AF65-F5344CB8AC3E}">
        <p14:creationId xmlns:p14="http://schemas.microsoft.com/office/powerpoint/2010/main" val="27710345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759124" y="5076733"/>
            <a:ext cx="9963509" cy="1701946"/>
          </a:xfrm>
        </p:spPr>
        <p:txBody>
          <a:bodyPr>
            <a:normAutofit fontScale="90000"/>
          </a:bodyPr>
          <a:lstStyle/>
          <a:p>
            <a:pPr marL="0" marR="0">
              <a:spcBef>
                <a:spcPts val="0"/>
              </a:spcBef>
              <a:spcAft>
                <a:spcPts val="0"/>
              </a:spcAft>
            </a:pPr>
            <a:r>
              <a:rPr lang="en-US" sz="5300" b="1" dirty="0">
                <a:solidFill>
                  <a:srgbClr val="7030A0"/>
                </a:solidFill>
              </a:rPr>
              <a:t>Questions?</a:t>
            </a:r>
            <a:br>
              <a:rPr lang="en-US" dirty="0"/>
            </a:br>
            <a:r>
              <a:rPr lang="en-US" sz="1800" dirty="0"/>
              <a:t>For additional information see IWIRC’s Network Tools at</a:t>
            </a:r>
            <a:br>
              <a:rPr lang="en-US" sz="1800" dirty="0"/>
            </a:br>
            <a:r>
              <a:rPr lang="en-US" sz="1800" dirty="0">
                <a:hlinkClick r:id="rId2"/>
              </a:rPr>
              <a:t>https://www.iwirc.com/resources/documents/network-tools</a:t>
            </a:r>
            <a:r>
              <a:rPr lang="en-US" sz="1800" dirty="0"/>
              <a:t> </a:t>
            </a:r>
            <a:br>
              <a:rPr lang="en-US" sz="1800" dirty="0"/>
            </a:br>
            <a:br>
              <a:rPr lang="en-US" sz="1800" dirty="0"/>
            </a:br>
            <a:r>
              <a:rPr lang="en-US" sz="1800" dirty="0"/>
              <a:t>For additional questions, please reach out to the IWIRC Team:</a:t>
            </a:r>
            <a:br>
              <a:rPr lang="en-US" sz="1800" dirty="0"/>
            </a:br>
            <a:br>
              <a:rPr lang="en-US" sz="1800" dirty="0"/>
            </a:br>
            <a:r>
              <a:rPr lang="en-US" sz="1800" dirty="0">
                <a:effectLst/>
                <a:latin typeface="Calibri" panose="020F0502020204030204" pitchFamily="34" charset="0"/>
                <a:ea typeface="Calibri" panose="020F0502020204030204" pitchFamily="34" charset="0"/>
              </a:rPr>
              <a:t>Shari Bedker, Administrative Director through June 30, 2024 </a:t>
            </a:r>
            <a:br>
              <a:rPr lang="en-US" sz="1800" dirty="0">
                <a:effectLst/>
                <a:latin typeface="Calibri" panose="020F0502020204030204" pitchFamily="34" charset="0"/>
                <a:ea typeface="Calibri" panose="020F0502020204030204" pitchFamily="34" charset="0"/>
              </a:rPr>
            </a:br>
            <a:r>
              <a:rPr lang="en-US" sz="1800" u="sng" dirty="0">
                <a:solidFill>
                  <a:srgbClr val="0563C1"/>
                </a:solidFill>
                <a:effectLst/>
                <a:latin typeface="Calibri" panose="020F0502020204030204" pitchFamily="34" charset="0"/>
                <a:ea typeface="Calibri" panose="020F0502020204030204" pitchFamily="34" charset="0"/>
                <a:hlinkClick r:id="rId3"/>
              </a:rPr>
              <a:t>sbedker@iwirc.com</a:t>
            </a:r>
            <a:br>
              <a:rPr lang="en-US" sz="1800" u="sng" dirty="0">
                <a:solidFill>
                  <a:srgbClr val="0563C1"/>
                </a:solidFill>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Alexandra “</a:t>
            </a:r>
            <a:r>
              <a:rPr lang="en-US" sz="1800" dirty="0" err="1">
                <a:effectLst/>
                <a:latin typeface="Calibri" panose="020F0502020204030204" pitchFamily="34" charset="0"/>
                <a:ea typeface="Calibri" panose="020F0502020204030204" pitchFamily="34" charset="0"/>
              </a:rPr>
              <a:t>CC”Schnapp</a:t>
            </a:r>
            <a:r>
              <a:rPr lang="en-US" sz="1800" dirty="0">
                <a:latin typeface="Calibri" panose="020F0502020204030204" pitchFamily="34" charset="0"/>
                <a:ea typeface="Calibri" panose="020F0502020204030204" pitchFamily="34" charset="0"/>
              </a:rPr>
              <a:t>, Administrative Director </a:t>
            </a:r>
            <a:r>
              <a:rPr lang="en-US" sz="1800" dirty="0">
                <a:effectLst/>
                <a:latin typeface="Calibri" panose="020F0502020204030204" pitchFamily="34" charset="0"/>
                <a:ea typeface="Calibri" panose="020F0502020204030204" pitchFamily="34" charset="0"/>
              </a:rPr>
              <a:t>after July 1, 2024</a:t>
            </a:r>
            <a:br>
              <a:rPr lang="en-US" sz="1800" dirty="0">
                <a:effectLst/>
                <a:latin typeface="Calibri" panose="020F0502020204030204" pitchFamily="34" charset="0"/>
                <a:ea typeface="Calibri" panose="020F0502020204030204" pitchFamily="34" charset="0"/>
              </a:rPr>
            </a:br>
            <a:r>
              <a:rPr lang="en-US" sz="1800" dirty="0">
                <a:latin typeface="Calibri" panose="020F0502020204030204" pitchFamily="34" charset="0"/>
                <a:ea typeface="Calibri" panose="020F0502020204030204" pitchFamily="34" charset="0"/>
                <a:hlinkClick r:id="rId4"/>
              </a:rPr>
              <a:t>c</a:t>
            </a:r>
            <a:r>
              <a:rPr lang="en-US" sz="1800" dirty="0">
                <a:effectLst/>
                <a:latin typeface="Calibri" panose="020F0502020204030204" pitchFamily="34" charset="0"/>
                <a:ea typeface="Calibri" panose="020F0502020204030204" pitchFamily="34" charset="0"/>
                <a:hlinkClick r:id="rId4"/>
              </a:rPr>
              <a:t>cschnapp@iwirc.com</a:t>
            </a:r>
            <a:r>
              <a:rPr lang="en-US" sz="1800" dirty="0">
                <a:effectLst/>
                <a:latin typeface="Calibri" panose="020F0502020204030204" pitchFamily="34" charset="0"/>
                <a:ea typeface="Calibri" panose="020F0502020204030204" pitchFamily="34" charset="0"/>
              </a:rPr>
              <a:t> </a:t>
            </a:r>
            <a:br>
              <a:rPr lang="en-US" sz="1800" dirty="0">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Heather Montgomery, Membership Services Director</a:t>
            </a:r>
            <a:br>
              <a:rPr lang="en-US" sz="1800" dirty="0">
                <a:effectLst/>
                <a:latin typeface="Calibri" panose="020F0502020204030204" pitchFamily="34" charset="0"/>
                <a:ea typeface="Calibri" panose="020F0502020204030204" pitchFamily="34" charset="0"/>
              </a:rPr>
            </a:br>
            <a:r>
              <a:rPr lang="en-US" sz="1800" u="sng" dirty="0">
                <a:solidFill>
                  <a:srgbClr val="0563C1"/>
                </a:solidFill>
                <a:effectLst/>
                <a:latin typeface="Calibri" panose="020F0502020204030204" pitchFamily="34" charset="0"/>
                <a:ea typeface="Calibri" panose="020F0502020204030204" pitchFamily="34" charset="0"/>
                <a:hlinkClick r:id="rId5"/>
              </a:rPr>
              <a:t>hmontgomery@iwirc.com</a:t>
            </a:r>
            <a:br>
              <a:rPr lang="en-US" sz="1800" dirty="0">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Brandi Gehman, Bookkeeper (for dues and other payment questions)</a:t>
            </a:r>
            <a:br>
              <a:rPr lang="en-US" sz="1800" dirty="0">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bgehman@iwirc.com</a:t>
            </a:r>
            <a:br>
              <a:rPr lang="en-US" sz="1800" dirty="0">
                <a:effectLst/>
                <a:latin typeface="Calibri" panose="020F0502020204030204" pitchFamily="34" charset="0"/>
                <a:ea typeface="Calibri" panose="020F0502020204030204" pitchFamily="34" charset="0"/>
              </a:rPr>
            </a:br>
            <a:r>
              <a:rPr lang="en-US" sz="1800" dirty="0">
                <a:effectLst/>
                <a:latin typeface="Calibri" panose="020F0502020204030204" pitchFamily="34" charset="0"/>
                <a:ea typeface="Calibri" panose="020F0502020204030204" pitchFamily="34" charset="0"/>
              </a:rPr>
              <a:t>Michelle Foster, Communications Director (for newsletters, social media)</a:t>
            </a:r>
            <a:br>
              <a:rPr lang="en-US" sz="1800" dirty="0">
                <a:effectLst/>
                <a:latin typeface="Calibri" panose="020F0502020204030204" pitchFamily="34" charset="0"/>
                <a:ea typeface="Calibri" panose="020F0502020204030204" pitchFamily="34" charset="0"/>
              </a:rPr>
            </a:br>
            <a:r>
              <a:rPr lang="en-US" sz="1800" u="sng" dirty="0">
                <a:solidFill>
                  <a:srgbClr val="0563C1"/>
                </a:solidFill>
                <a:effectLst/>
                <a:latin typeface="Calibri" panose="020F0502020204030204" pitchFamily="34" charset="0"/>
                <a:ea typeface="Calibri" panose="020F0502020204030204" pitchFamily="34" charset="0"/>
                <a:hlinkClick r:id="rId6"/>
              </a:rPr>
              <a:t>mfoster@iwirc.com</a:t>
            </a:r>
            <a:r>
              <a:rPr lang="en-US" sz="1800" dirty="0">
                <a:effectLst/>
                <a:latin typeface="Calibri" panose="020F0502020204030204" pitchFamily="34" charset="0"/>
                <a:ea typeface="Calibri" panose="020F0502020204030204" pitchFamily="34" charset="0"/>
              </a:rPr>
              <a:t> </a:t>
            </a:r>
            <a:br>
              <a:rPr lang="en-US" sz="1800" dirty="0">
                <a:effectLst/>
                <a:latin typeface="Calibri" panose="020F0502020204030204" pitchFamily="34" charset="0"/>
                <a:ea typeface="Calibri" panose="020F0502020204030204" pitchFamily="34" charset="0"/>
              </a:rPr>
            </a:br>
            <a:br>
              <a:rPr lang="en-US" sz="1800" dirty="0"/>
            </a:br>
            <a:br>
              <a:rPr lang="en-US" sz="1800" dirty="0"/>
            </a:br>
            <a:r>
              <a:rPr lang="en-US" sz="1800" dirty="0"/>
              <a:t> </a:t>
            </a:r>
            <a:endParaRPr lang="en-US" sz="18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9" name="Picture 8" descr="A picture containing text, clipart&#10;&#10;Description automatically generated">
            <a:extLst>
              <a:ext uri="{FF2B5EF4-FFF2-40B4-BE49-F238E27FC236}">
                <a16:creationId xmlns:a16="http://schemas.microsoft.com/office/drawing/2014/main" id="{78C1B784-9DAC-40C8-A82E-F135A9E7578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21EE888F-096E-46B8-B472-7CB5C5009E8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3469E225-8CFE-497C-8892-CD457BE074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5B921C9F-8812-4F9A-AF0B-975010EC6197}"/>
              </a:ext>
            </a:extLst>
          </p:cNvPr>
          <p:cNvPicPr>
            <a:picLocks noChangeAspect="1"/>
          </p:cNvPicPr>
          <p:nvPr/>
        </p:nvPicPr>
        <p:blipFill>
          <a:blip r:embed="rId10"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14EB31CD-6281-4624-B37D-4CB59B32C199}"/>
              </a:ext>
            </a:extLst>
          </p:cNvPr>
          <p:cNvSpPr>
            <a:spLocks noGrp="1"/>
          </p:cNvSpPr>
          <p:nvPr>
            <p:ph type="sldNum" sz="quarter" idx="12"/>
          </p:nvPr>
        </p:nvSpPr>
        <p:spPr/>
        <p:txBody>
          <a:bodyPr/>
          <a:lstStyle/>
          <a:p>
            <a:fld id="{3620CA47-FB2E-4F55-AEBA-45B5B77DC040}" type="slidenum">
              <a:rPr lang="en-US" smtClean="0"/>
              <a:t>45</a:t>
            </a:fld>
            <a:endParaRPr lang="en-US"/>
          </a:p>
        </p:txBody>
      </p:sp>
    </p:spTree>
    <p:extLst>
      <p:ext uri="{BB962C8B-B14F-4D97-AF65-F5344CB8AC3E}">
        <p14:creationId xmlns:p14="http://schemas.microsoft.com/office/powerpoint/2010/main" val="2480627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001086" y="889901"/>
            <a:ext cx="10016543" cy="2801589"/>
          </a:xfrm>
        </p:spPr>
        <p:txBody>
          <a:bodyPr>
            <a:normAutofit/>
          </a:bodyPr>
          <a:lstStyle/>
          <a:p>
            <a:pPr algn="l"/>
            <a:endParaRPr lang="en-US" sz="2000" dirty="0">
              <a:latin typeface="+mn-lt"/>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4906"/>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33CC33"/>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99610" y="2026716"/>
            <a:ext cx="932508" cy="932508"/>
          </a:xfrm>
          <a:prstGeom prst="rect">
            <a:avLst/>
          </a:prstGeom>
        </p:spPr>
      </p:pic>
      <p:sp>
        <p:nvSpPr>
          <p:cNvPr id="12" name="TextBox 11">
            <a:extLst>
              <a:ext uri="{FF2B5EF4-FFF2-40B4-BE49-F238E27FC236}">
                <a16:creationId xmlns:a16="http://schemas.microsoft.com/office/drawing/2014/main" id="{49822EDF-66E3-4E63-B088-6664F9E038AB}"/>
              </a:ext>
            </a:extLst>
          </p:cNvPr>
          <p:cNvSpPr txBox="1"/>
          <p:nvPr/>
        </p:nvSpPr>
        <p:spPr>
          <a:xfrm>
            <a:off x="3621247" y="2860493"/>
            <a:ext cx="4949505"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800" b="0" i="0" u="none" strike="noStrike" kern="1200" cap="none" spc="0" normalizeH="0" baseline="0" noProof="0" dirty="0">
                <a:ln>
                  <a:noFill/>
                </a:ln>
                <a:solidFill>
                  <a:srgbClr val="7030A0"/>
                </a:solidFill>
                <a:effectLst/>
                <a:uLnTx/>
                <a:uFillTx/>
                <a:latin typeface="Calibri" panose="020F0502020204030204"/>
                <a:ea typeface="+mn-ea"/>
                <a:cs typeface="+mn-cs"/>
              </a:rPr>
              <a:t>FAQ’s to Know</a:t>
            </a:r>
          </a:p>
        </p:txBody>
      </p:sp>
      <p:pic>
        <p:nvPicPr>
          <p:cNvPr id="9" name="Picture 8" descr="A picture containing text, clipart&#10;&#10;Description automatically generated">
            <a:extLst>
              <a:ext uri="{FF2B5EF4-FFF2-40B4-BE49-F238E27FC236}">
                <a16:creationId xmlns:a16="http://schemas.microsoft.com/office/drawing/2014/main" id="{75216894-2CFF-4691-AE53-42274F25C6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3" name="Picture 12" descr="Logo, company name&#10;&#10;Description automatically generated">
            <a:extLst>
              <a:ext uri="{FF2B5EF4-FFF2-40B4-BE49-F238E27FC236}">
                <a16:creationId xmlns:a16="http://schemas.microsoft.com/office/drawing/2014/main" id="{6B746984-06F2-4278-A1F3-71652CC99C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4" name="Picture 13" descr="Logo, company name&#10;&#10;Description automatically generated">
            <a:extLst>
              <a:ext uri="{FF2B5EF4-FFF2-40B4-BE49-F238E27FC236}">
                <a16:creationId xmlns:a16="http://schemas.microsoft.com/office/drawing/2014/main" id="{F759283A-5B09-4396-8BE0-8BB0F351944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5" name="Picture 14" descr="Logo, company name&#10;&#10;Description automatically generated">
            <a:extLst>
              <a:ext uri="{FF2B5EF4-FFF2-40B4-BE49-F238E27FC236}">
                <a16:creationId xmlns:a16="http://schemas.microsoft.com/office/drawing/2014/main" id="{A5896014-DAE8-46C6-9C46-D2A01743255F}"/>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73403"/>
            <a:ext cx="1292900" cy="522690"/>
          </a:xfrm>
          <a:prstGeom prst="rect">
            <a:avLst/>
          </a:prstGeom>
        </p:spPr>
      </p:pic>
      <p:sp>
        <p:nvSpPr>
          <p:cNvPr id="3" name="TextBox 2">
            <a:extLst>
              <a:ext uri="{FF2B5EF4-FFF2-40B4-BE49-F238E27FC236}">
                <a16:creationId xmlns:a16="http://schemas.microsoft.com/office/drawing/2014/main" id="{1CBC4569-1D21-4AD5-B6F0-639FD29DD5D7}"/>
              </a:ext>
            </a:extLst>
          </p:cNvPr>
          <p:cNvSpPr txBox="1"/>
          <p:nvPr/>
        </p:nvSpPr>
        <p:spPr>
          <a:xfrm>
            <a:off x="3306574" y="4043295"/>
            <a:ext cx="5477733" cy="2585323"/>
          </a:xfrm>
          <a:prstGeom prst="rect">
            <a:avLst/>
          </a:prstGeom>
          <a:noFill/>
        </p:spPr>
        <p:txBody>
          <a:bodyPr wrap="square" rtlCol="0">
            <a:spAutoFit/>
          </a:bodyPr>
          <a:lstStyle/>
          <a:p>
            <a:pPr marL="285750" indent="-285750">
              <a:buBlip>
                <a:blip r:embed="rId2"/>
              </a:buBlip>
            </a:pPr>
            <a:r>
              <a:rPr lang="en-US" dirty="0"/>
              <a:t>The “idea” for IWIRC was born in 1993</a:t>
            </a:r>
          </a:p>
          <a:p>
            <a:pPr marL="285750" indent="-285750">
              <a:buBlip>
                <a:blip r:embed="rId2"/>
              </a:buBlip>
            </a:pPr>
            <a:r>
              <a:rPr lang="en-US" sz="1800" dirty="0"/>
              <a:t>The first members joined in 1994</a:t>
            </a:r>
          </a:p>
          <a:p>
            <a:pPr marL="285750" indent="-285750">
              <a:buBlip>
                <a:blip r:embed="rId2"/>
              </a:buBlip>
            </a:pPr>
            <a:r>
              <a:rPr lang="en-US" dirty="0"/>
              <a:t>The Founders were:</a:t>
            </a:r>
          </a:p>
          <a:p>
            <a:r>
              <a:rPr lang="en-US" sz="1800" dirty="0"/>
              <a:t>	</a:t>
            </a:r>
            <a:r>
              <a:rPr lang="en-US" dirty="0" err="1"/>
              <a:t>Selinda</a:t>
            </a:r>
            <a:r>
              <a:rPr lang="en-US" dirty="0"/>
              <a:t> Melnik, Attorney</a:t>
            </a:r>
          </a:p>
          <a:p>
            <a:r>
              <a:rPr lang="en-US" sz="1800" dirty="0"/>
              <a:t>	Laureen Ryan, Accountant</a:t>
            </a:r>
            <a:br>
              <a:rPr lang="en-US" sz="1800" dirty="0"/>
            </a:br>
            <a:r>
              <a:rPr lang="en-US" sz="1800" dirty="0"/>
              <a:t>	Ma</a:t>
            </a:r>
            <a:r>
              <a:rPr lang="en-US" dirty="0"/>
              <a:t>rtha Fetner, Banker</a:t>
            </a:r>
            <a:endParaRPr lang="en-US" sz="1800" dirty="0"/>
          </a:p>
          <a:p>
            <a:pPr marL="285750" indent="-285750">
              <a:buBlip>
                <a:blip r:embed="rId2"/>
              </a:buBlip>
            </a:pPr>
            <a:r>
              <a:rPr lang="en-US" dirty="0"/>
              <a:t>Membership is comprised of every discipline</a:t>
            </a:r>
          </a:p>
          <a:p>
            <a:pPr marL="285750" indent="-285750">
              <a:buBlip>
                <a:blip r:embed="rId2"/>
              </a:buBlip>
            </a:pPr>
            <a:r>
              <a:rPr lang="en-US" sz="1800" dirty="0"/>
              <a:t>We do have men </a:t>
            </a:r>
            <a:r>
              <a:rPr lang="en-US" dirty="0"/>
              <a:t>that are members</a:t>
            </a:r>
            <a:endParaRPr lang="en-US" sz="1800" dirty="0"/>
          </a:p>
          <a:p>
            <a:endParaRPr lang="en-US" dirty="0"/>
          </a:p>
        </p:txBody>
      </p:sp>
      <p:sp>
        <p:nvSpPr>
          <p:cNvPr id="6" name="Slide Number Placeholder 5">
            <a:extLst>
              <a:ext uri="{FF2B5EF4-FFF2-40B4-BE49-F238E27FC236}">
                <a16:creationId xmlns:a16="http://schemas.microsoft.com/office/drawing/2014/main" id="{E901EACB-56CF-43CE-8DF1-BBBC086B4EB1}"/>
              </a:ext>
            </a:extLst>
          </p:cNvPr>
          <p:cNvSpPr>
            <a:spLocks noGrp="1"/>
          </p:cNvSpPr>
          <p:nvPr>
            <p:ph type="sldNum" sz="quarter" idx="12"/>
          </p:nvPr>
        </p:nvSpPr>
        <p:spPr/>
        <p:txBody>
          <a:bodyPr/>
          <a:lstStyle/>
          <a:p>
            <a:fld id="{3620CA47-FB2E-4F55-AEBA-45B5B77DC040}" type="slidenum">
              <a:rPr lang="en-US" smtClean="0"/>
              <a:t>5</a:t>
            </a:fld>
            <a:endParaRPr lang="en-US"/>
          </a:p>
        </p:txBody>
      </p:sp>
    </p:spTree>
    <p:extLst>
      <p:ext uri="{BB962C8B-B14F-4D97-AF65-F5344CB8AC3E}">
        <p14:creationId xmlns:p14="http://schemas.microsoft.com/office/powerpoint/2010/main" val="3458931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811911" y="2559951"/>
            <a:ext cx="8568178" cy="1198317"/>
          </a:xfrm>
        </p:spPr>
        <p:txBody>
          <a:bodyPr>
            <a:normAutofit/>
          </a:bodyPr>
          <a:lstStyle/>
          <a:p>
            <a:r>
              <a:rPr lang="en-US" sz="4800" b="1" dirty="0">
                <a:solidFill>
                  <a:srgbClr val="7030A0"/>
                </a:solidFill>
              </a:rPr>
              <a:t>Global Reach</a:t>
            </a: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917325"/>
            <a:ext cx="932508" cy="932508"/>
          </a:xfrm>
          <a:prstGeom prst="rect">
            <a:avLst/>
          </a:prstGeom>
        </p:spPr>
      </p:pic>
      <p:sp>
        <p:nvSpPr>
          <p:cNvPr id="3" name="Rectangle 2">
            <a:extLst>
              <a:ext uri="{FF2B5EF4-FFF2-40B4-BE49-F238E27FC236}">
                <a16:creationId xmlns:a16="http://schemas.microsoft.com/office/drawing/2014/main" id="{1270F8F5-2D7D-4CD3-BBBA-2D5AD1CEB666}"/>
              </a:ext>
            </a:extLst>
          </p:cNvPr>
          <p:cNvSpPr/>
          <p:nvPr/>
        </p:nvSpPr>
        <p:spPr>
          <a:xfrm>
            <a:off x="2484408" y="3742379"/>
            <a:ext cx="7895681" cy="2616101"/>
          </a:xfrm>
          <a:prstGeom prst="rect">
            <a:avLst/>
          </a:prstGeom>
        </p:spPr>
        <p:txBody>
          <a:bodyPr wrap="square">
            <a:spAutoFit/>
          </a:bodyPr>
          <a:lstStyle/>
          <a:p>
            <a:pPr marL="285750" indent="-285750">
              <a:buBlip>
                <a:blip r:embed="rId2"/>
              </a:buBlip>
            </a:pPr>
            <a:endParaRPr lang="en-US" dirty="0"/>
          </a:p>
          <a:p>
            <a:pPr marL="285750" indent="-285750">
              <a:buBlip>
                <a:blip r:embed="rId2"/>
              </a:buBlip>
            </a:pPr>
            <a:r>
              <a:rPr lang="en-US" sz="3200" dirty="0"/>
              <a:t>Current membership is over 2,400!</a:t>
            </a:r>
          </a:p>
          <a:p>
            <a:pPr marL="285750" indent="-285750">
              <a:buBlip>
                <a:blip r:embed="rId2"/>
              </a:buBlip>
            </a:pPr>
            <a:r>
              <a:rPr lang="en-US" sz="3200" dirty="0"/>
              <a:t>6 continents </a:t>
            </a:r>
          </a:p>
          <a:p>
            <a:pPr marL="285750" indent="-285750">
              <a:buBlip>
                <a:blip r:embed="rId2"/>
              </a:buBlip>
            </a:pPr>
            <a:r>
              <a:rPr lang="en-US" sz="3200" dirty="0"/>
              <a:t>43 countries </a:t>
            </a:r>
          </a:p>
          <a:p>
            <a:pPr marL="285750" indent="-285750">
              <a:buBlip>
                <a:blip r:embed="rId2"/>
              </a:buBlip>
            </a:pPr>
            <a:r>
              <a:rPr lang="en-US" sz="3200" dirty="0"/>
              <a:t>57 Networks</a:t>
            </a:r>
          </a:p>
          <a:p>
            <a:pPr marL="285750" indent="-285750">
              <a:buBlip>
                <a:blip r:embed="rId2"/>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FC757128-4FF7-4493-8FB2-2687ACD6BF0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E6264598-ADF3-4048-87CD-0F41663C75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2" name="Picture 11" descr="Logo, company name&#10;&#10;Description automatically generated">
            <a:extLst>
              <a:ext uri="{FF2B5EF4-FFF2-40B4-BE49-F238E27FC236}">
                <a16:creationId xmlns:a16="http://schemas.microsoft.com/office/drawing/2014/main" id="{6C64E921-9337-4087-AD1A-F8BAF0ED15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3" name="Picture 12" descr="Logo, company name&#10;&#10;Description automatically generated">
            <a:extLst>
              <a:ext uri="{FF2B5EF4-FFF2-40B4-BE49-F238E27FC236}">
                <a16:creationId xmlns:a16="http://schemas.microsoft.com/office/drawing/2014/main" id="{2E1D3B70-1FA0-4E5E-B4BD-53049872B4B2}"/>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97BA4FB7-9155-405A-890B-CD3DDA415C12}"/>
              </a:ext>
            </a:extLst>
          </p:cNvPr>
          <p:cNvSpPr>
            <a:spLocks noGrp="1"/>
          </p:cNvSpPr>
          <p:nvPr>
            <p:ph type="sldNum" sz="quarter" idx="12"/>
          </p:nvPr>
        </p:nvSpPr>
        <p:spPr/>
        <p:txBody>
          <a:bodyPr/>
          <a:lstStyle/>
          <a:p>
            <a:fld id="{3620CA47-FB2E-4F55-AEBA-45B5B77DC040}" type="slidenum">
              <a:rPr lang="en-US" smtClean="0"/>
              <a:t>6</a:t>
            </a:fld>
            <a:endParaRPr lang="en-US"/>
          </a:p>
        </p:txBody>
      </p:sp>
    </p:spTree>
    <p:extLst>
      <p:ext uri="{BB962C8B-B14F-4D97-AF65-F5344CB8AC3E}">
        <p14:creationId xmlns:p14="http://schemas.microsoft.com/office/powerpoint/2010/main" val="1205337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772560" y="3311694"/>
            <a:ext cx="6556630" cy="728314"/>
          </a:xfrm>
        </p:spPr>
        <p:txBody>
          <a:bodyPr>
            <a:noAutofit/>
          </a:bodyPr>
          <a:lstStyle/>
          <a:p>
            <a:r>
              <a:rPr lang="en-US" sz="3200" b="1" dirty="0">
                <a:solidFill>
                  <a:srgbClr val="7030A0"/>
                </a:solidFill>
              </a:rPr>
              <a:t>2024 Network Chair Meetings (led by U.S. Network Directors)</a:t>
            </a:r>
            <a:br>
              <a:rPr lang="en-US" sz="3200" dirty="0">
                <a:solidFill>
                  <a:srgbClr val="7030A0"/>
                </a:solidFill>
              </a:rPr>
            </a:br>
            <a:endParaRPr lang="en-US" sz="3200"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0"/>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629746" y="1709794"/>
            <a:ext cx="932508" cy="932508"/>
          </a:xfrm>
          <a:prstGeom prst="rect">
            <a:avLst/>
          </a:prstGeom>
        </p:spPr>
      </p:pic>
      <p:sp>
        <p:nvSpPr>
          <p:cNvPr id="6" name="TextBox 5">
            <a:extLst>
              <a:ext uri="{FF2B5EF4-FFF2-40B4-BE49-F238E27FC236}">
                <a16:creationId xmlns:a16="http://schemas.microsoft.com/office/drawing/2014/main" id="{84B212A6-AE6E-4ED3-B4D1-18DD0EDD0D43}"/>
              </a:ext>
            </a:extLst>
          </p:cNvPr>
          <p:cNvSpPr txBox="1"/>
          <p:nvPr/>
        </p:nvSpPr>
        <p:spPr>
          <a:xfrm>
            <a:off x="2434900" y="3905517"/>
            <a:ext cx="6986727" cy="1292662"/>
          </a:xfrm>
          <a:prstGeom prst="rect">
            <a:avLst/>
          </a:prstGeom>
          <a:noFill/>
        </p:spPr>
        <p:txBody>
          <a:bodyPr wrap="square" rtlCol="0">
            <a:spAutoFit/>
          </a:bodyPr>
          <a:lstStyle/>
          <a:p>
            <a:pPr marL="285750" indent="-285750">
              <a:buBlip>
                <a:blip r:embed="rId3"/>
              </a:buBlip>
            </a:pPr>
            <a:r>
              <a:rPr lang="en-US" sz="2000" dirty="0"/>
              <a:t>April 17-18, 2024 Annual Spring Conference, Washington, D.C., </a:t>
            </a:r>
          </a:p>
          <a:p>
            <a:pPr marL="285750" indent="-285750">
              <a:buBlip>
                <a:blip r:embed="rId3"/>
              </a:buBlip>
            </a:pPr>
            <a:r>
              <a:rPr lang="en-US" sz="2000" dirty="0"/>
              <a:t>June 12-14, 2024 Leadership Summit, Singapore</a:t>
            </a:r>
          </a:p>
          <a:p>
            <a:pPr marL="285750" indent="-285750">
              <a:buBlip>
                <a:blip r:embed="rId3"/>
              </a:buBlip>
            </a:pPr>
            <a:r>
              <a:rPr lang="en-US" sz="2000" dirty="0"/>
              <a:t>September 17-18, 2024 Annual Fall Conference, Seattle, WA</a:t>
            </a:r>
          </a:p>
          <a:p>
            <a:pPr marL="285750" indent="-285750">
              <a:buBlip>
                <a:blip r:embed="rId3"/>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A8E3C284-D93A-45E1-8221-5B78FF9E30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38126255-E9A3-4FDF-BD65-12B256376F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9F95D352-B113-4E59-9CEA-FF160164C8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29375FAE-469C-4021-8B4E-2732052347D3}"/>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Slide Number Placeholder 2">
            <a:extLst>
              <a:ext uri="{FF2B5EF4-FFF2-40B4-BE49-F238E27FC236}">
                <a16:creationId xmlns:a16="http://schemas.microsoft.com/office/drawing/2014/main" id="{88C5A147-BA87-4114-B156-46727DBEDA9C}"/>
              </a:ext>
            </a:extLst>
          </p:cNvPr>
          <p:cNvSpPr>
            <a:spLocks noGrp="1"/>
          </p:cNvSpPr>
          <p:nvPr>
            <p:ph type="sldNum" sz="quarter" idx="12"/>
          </p:nvPr>
        </p:nvSpPr>
        <p:spPr/>
        <p:txBody>
          <a:bodyPr/>
          <a:lstStyle/>
          <a:p>
            <a:fld id="{3620CA47-FB2E-4F55-AEBA-45B5B77DC040}" type="slidenum">
              <a:rPr lang="en-US" smtClean="0"/>
              <a:t>7</a:t>
            </a:fld>
            <a:endParaRPr lang="en-US"/>
          </a:p>
        </p:txBody>
      </p:sp>
    </p:spTree>
    <p:extLst>
      <p:ext uri="{BB962C8B-B14F-4D97-AF65-F5344CB8AC3E}">
        <p14:creationId xmlns:p14="http://schemas.microsoft.com/office/powerpoint/2010/main" val="792418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2817685" y="4092294"/>
            <a:ext cx="6556630" cy="728314"/>
          </a:xfrm>
        </p:spPr>
        <p:txBody>
          <a:bodyPr>
            <a:normAutofit fontScale="90000"/>
          </a:bodyPr>
          <a:lstStyle/>
          <a:p>
            <a:br>
              <a:rPr lang="en-US" dirty="0"/>
            </a:b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358526" y="1658565"/>
            <a:ext cx="662566" cy="662566"/>
          </a:xfrm>
          <a:prstGeom prst="rect">
            <a:avLst/>
          </a:prstGeom>
        </p:spPr>
      </p:pic>
      <p:sp>
        <p:nvSpPr>
          <p:cNvPr id="6" name="TextBox 5">
            <a:extLst>
              <a:ext uri="{FF2B5EF4-FFF2-40B4-BE49-F238E27FC236}">
                <a16:creationId xmlns:a16="http://schemas.microsoft.com/office/drawing/2014/main" id="{84B212A6-AE6E-4ED3-B4D1-18DD0EDD0D43}"/>
              </a:ext>
            </a:extLst>
          </p:cNvPr>
          <p:cNvSpPr txBox="1"/>
          <p:nvPr/>
        </p:nvSpPr>
        <p:spPr>
          <a:xfrm>
            <a:off x="787748" y="2593485"/>
            <a:ext cx="10737908" cy="4524315"/>
          </a:xfrm>
          <a:prstGeom prst="rect">
            <a:avLst/>
          </a:prstGeom>
          <a:noFill/>
        </p:spPr>
        <p:txBody>
          <a:bodyPr wrap="square" rtlCol="0">
            <a:spAutoFit/>
          </a:bodyPr>
          <a:lstStyle/>
          <a:p>
            <a:pPr marL="285750" indent="-285750">
              <a:buBlip>
                <a:blip r:embed="rId3"/>
              </a:buBlip>
            </a:pPr>
            <a:r>
              <a:rPr lang="en-US" dirty="0"/>
              <a:t>Annual Leadership Summit for Board of Directors and Network Chairs held over a 3 day period in late July/early August</a:t>
            </a:r>
            <a:br>
              <a:rPr lang="en-US" dirty="0"/>
            </a:br>
            <a:r>
              <a:rPr lang="en-US" dirty="0"/>
              <a:t>				</a:t>
            </a:r>
            <a:r>
              <a:rPr lang="en-US" b="1" dirty="0">
                <a:solidFill>
                  <a:srgbClr val="7030A0"/>
                </a:solidFill>
              </a:rPr>
              <a:t>Hosting Leadership Summit</a:t>
            </a:r>
          </a:p>
          <a:p>
            <a:pPr marL="285750" indent="-285750">
              <a:buBlip>
                <a:blip r:embed="rId3"/>
              </a:buBlip>
            </a:pPr>
            <a:r>
              <a:rPr lang="en-US" dirty="0"/>
              <a:t>April 15-Notice sent out to all Networks that summit proposals are being accepted</a:t>
            </a:r>
          </a:p>
          <a:p>
            <a:pPr marL="285750" indent="-285750">
              <a:buBlip>
                <a:blip r:embed="rId3"/>
              </a:buBlip>
            </a:pPr>
            <a:r>
              <a:rPr lang="en-US" dirty="0"/>
              <a:t>July 15-Deadline for submission of proposals for next year’s Leadership Summit</a:t>
            </a:r>
          </a:p>
          <a:p>
            <a:pPr marL="285750" indent="-285750">
              <a:buBlip>
                <a:blip r:embed="rId3"/>
              </a:buBlip>
            </a:pPr>
            <a:r>
              <a:rPr lang="en-US" dirty="0"/>
              <a:t>July 20-Executive Committee reviews proposals and selects host network for next year’s Leadership Summit</a:t>
            </a:r>
          </a:p>
          <a:p>
            <a:pPr marL="285750" indent="-285750">
              <a:buBlip>
                <a:blip r:embed="rId3"/>
              </a:buBlip>
            </a:pPr>
            <a:r>
              <a:rPr lang="en-US" dirty="0"/>
              <a:t>August 3-5-Announcement of next year’s host Network at current year Leadership Summit                                                        			           </a:t>
            </a:r>
            <a:r>
              <a:rPr lang="en-US" b="1" dirty="0">
                <a:solidFill>
                  <a:srgbClr val="7030A0"/>
                </a:solidFill>
              </a:rPr>
              <a:t>Leadership Summit Application Process</a:t>
            </a:r>
          </a:p>
          <a:p>
            <a:pPr marL="285750" indent="-285750">
              <a:buBlip>
                <a:blip r:embed="rId3"/>
              </a:buBlip>
            </a:pPr>
            <a:r>
              <a:rPr lang="en-US" dirty="0"/>
              <a:t>10 non-board/network chair slots available to the Summit, by application</a:t>
            </a:r>
          </a:p>
          <a:p>
            <a:pPr marL="285750" indent="-285750">
              <a:buBlip>
                <a:blip r:embed="rId3"/>
              </a:buBlip>
            </a:pPr>
            <a:r>
              <a:rPr lang="en-US" dirty="0"/>
              <a:t>January 15-Notice sent to all members to apply for 10 non-board/network chair registrations to Leadership Summit</a:t>
            </a:r>
          </a:p>
          <a:p>
            <a:pPr marL="285750" indent="-285750">
              <a:buBlip>
                <a:blip r:embed="rId3"/>
              </a:buBlip>
            </a:pPr>
            <a:r>
              <a:rPr lang="en-US" dirty="0"/>
              <a:t>March 30-Applications due and sent to membership committee for initial review and recommendations to Executive Committee</a:t>
            </a:r>
          </a:p>
          <a:p>
            <a:pPr marL="285750" indent="-285750">
              <a:buBlip>
                <a:blip r:embed="rId3"/>
              </a:buBlip>
            </a:pPr>
            <a:r>
              <a:rPr lang="en-US" dirty="0"/>
              <a:t>April 30-Executive Committee finalizes list of 10 non-board/network chair registrations to Leadership Summit</a:t>
            </a:r>
          </a:p>
          <a:p>
            <a:pPr marL="285750" indent="-285750">
              <a:buBlip>
                <a:blip r:embed="rId3"/>
              </a:buBlip>
            </a:pPr>
            <a:r>
              <a:rPr lang="en-US" dirty="0"/>
              <a:t>May 1-Notification sent to 10 non-board/network chair invitees for the Leadership Summit</a:t>
            </a:r>
          </a:p>
          <a:p>
            <a:pPr marL="285750" indent="-285750">
              <a:buBlip>
                <a:blip r:embed="rId3"/>
              </a:buBlip>
            </a:pPr>
            <a:endParaRPr lang="en-US" dirty="0"/>
          </a:p>
        </p:txBody>
      </p:sp>
      <p:pic>
        <p:nvPicPr>
          <p:cNvPr id="9" name="Picture 8" descr="A picture containing text, clipart&#10;&#10;Description automatically generated">
            <a:extLst>
              <a:ext uri="{FF2B5EF4-FFF2-40B4-BE49-F238E27FC236}">
                <a16:creationId xmlns:a16="http://schemas.microsoft.com/office/drawing/2014/main" id="{14BC77A8-09B0-4CBB-8E4F-385768E81A4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F2038081-F35E-4110-9A10-973A9F1D6A3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D26DF755-B12C-4CC1-838C-BCCB59C4D9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A02C17C-D2F7-4A03-A84D-E5D1AD99964B}"/>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3" name="TextBox 2">
            <a:extLst>
              <a:ext uri="{FF2B5EF4-FFF2-40B4-BE49-F238E27FC236}">
                <a16:creationId xmlns:a16="http://schemas.microsoft.com/office/drawing/2014/main" id="{0311E917-CFF2-4C17-901F-8B18881297E9}"/>
              </a:ext>
            </a:extLst>
          </p:cNvPr>
          <p:cNvSpPr txBox="1"/>
          <p:nvPr/>
        </p:nvSpPr>
        <p:spPr>
          <a:xfrm>
            <a:off x="1043553" y="2131820"/>
            <a:ext cx="9128502" cy="461665"/>
          </a:xfrm>
          <a:prstGeom prst="rect">
            <a:avLst/>
          </a:prstGeom>
          <a:noFill/>
        </p:spPr>
        <p:txBody>
          <a:bodyPr wrap="square" rtlCol="0">
            <a:spAutoFit/>
          </a:bodyPr>
          <a:lstStyle/>
          <a:p>
            <a:pPr algn="ctr"/>
            <a:r>
              <a:rPr lang="en-US" sz="2400" b="1" dirty="0">
                <a:solidFill>
                  <a:srgbClr val="7030A0"/>
                </a:solidFill>
              </a:rPr>
              <a:t>Leadership Summit Information</a:t>
            </a:r>
          </a:p>
        </p:txBody>
      </p:sp>
      <p:sp>
        <p:nvSpPr>
          <p:cNvPr id="7" name="Slide Number Placeholder 6">
            <a:extLst>
              <a:ext uri="{FF2B5EF4-FFF2-40B4-BE49-F238E27FC236}">
                <a16:creationId xmlns:a16="http://schemas.microsoft.com/office/drawing/2014/main" id="{0461A26B-497C-4B5B-BE8C-2FE2C11522DC}"/>
              </a:ext>
            </a:extLst>
          </p:cNvPr>
          <p:cNvSpPr>
            <a:spLocks noGrp="1"/>
          </p:cNvSpPr>
          <p:nvPr>
            <p:ph type="sldNum" sz="quarter" idx="12"/>
          </p:nvPr>
        </p:nvSpPr>
        <p:spPr/>
        <p:txBody>
          <a:bodyPr/>
          <a:lstStyle/>
          <a:p>
            <a:fld id="{3620CA47-FB2E-4F55-AEBA-45B5B77DC040}" type="slidenum">
              <a:rPr lang="en-US" smtClean="0"/>
              <a:t>8</a:t>
            </a:fld>
            <a:endParaRPr lang="en-US"/>
          </a:p>
        </p:txBody>
      </p:sp>
    </p:spTree>
    <p:extLst>
      <p:ext uri="{BB962C8B-B14F-4D97-AF65-F5344CB8AC3E}">
        <p14:creationId xmlns:p14="http://schemas.microsoft.com/office/powerpoint/2010/main" val="39270698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A1041-561B-4FFA-AF19-9F02C2E68C10}"/>
              </a:ext>
            </a:extLst>
          </p:cNvPr>
          <p:cNvSpPr>
            <a:spLocks noGrp="1"/>
          </p:cNvSpPr>
          <p:nvPr>
            <p:ph type="ctrTitle"/>
          </p:nvPr>
        </p:nvSpPr>
        <p:spPr>
          <a:xfrm>
            <a:off x="1364177" y="1776955"/>
            <a:ext cx="8663896" cy="1472456"/>
          </a:xfrm>
        </p:spPr>
        <p:txBody>
          <a:bodyPr>
            <a:normAutofit/>
          </a:bodyPr>
          <a:lstStyle/>
          <a:p>
            <a:r>
              <a:rPr lang="en-US" sz="5300" b="1" dirty="0">
                <a:solidFill>
                  <a:srgbClr val="7030A0"/>
                </a:solidFill>
              </a:rPr>
              <a:t>Expectations of Networks</a:t>
            </a:r>
            <a:endParaRPr lang="en-US" dirty="0">
              <a:solidFill>
                <a:srgbClr val="7030A0"/>
              </a:solidFill>
            </a:endParaRPr>
          </a:p>
        </p:txBody>
      </p:sp>
      <p:sp>
        <p:nvSpPr>
          <p:cNvPr id="4" name="Rectangle 3">
            <a:extLst>
              <a:ext uri="{FF2B5EF4-FFF2-40B4-BE49-F238E27FC236}">
                <a16:creationId xmlns:a16="http://schemas.microsoft.com/office/drawing/2014/main" id="{74DD39E0-0AEB-4A71-B78F-A96FB71D7BDD}"/>
              </a:ext>
            </a:extLst>
          </p:cNvPr>
          <p:cNvSpPr/>
          <p:nvPr/>
        </p:nvSpPr>
        <p:spPr>
          <a:xfrm>
            <a:off x="0" y="-1"/>
            <a:ext cx="12192000" cy="1405545"/>
          </a:xfrm>
          <a:prstGeom prst="rect">
            <a:avLst/>
          </a:prstGeom>
          <a:solidFill>
            <a:srgbClr val="7030A0"/>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Right 4">
            <a:extLst>
              <a:ext uri="{FF2B5EF4-FFF2-40B4-BE49-F238E27FC236}">
                <a16:creationId xmlns:a16="http://schemas.microsoft.com/office/drawing/2014/main" id="{E664C694-659C-430B-A2EC-E2376BF04A34}"/>
              </a:ext>
            </a:extLst>
          </p:cNvPr>
          <p:cNvSpPr/>
          <p:nvPr/>
        </p:nvSpPr>
        <p:spPr>
          <a:xfrm>
            <a:off x="0" y="1087425"/>
            <a:ext cx="11392250" cy="728313"/>
          </a:xfrm>
          <a:prstGeom prst="rightArrow">
            <a:avLst/>
          </a:prstGeom>
          <a:solidFill>
            <a:srgbClr val="4FCE3A"/>
          </a:solidFill>
          <a:ln>
            <a:solidFill>
              <a:srgbClr val="4FCE3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33CC33"/>
              </a:solidFill>
            </a:endParaRPr>
          </a:p>
        </p:txBody>
      </p:sp>
      <p:pic>
        <p:nvPicPr>
          <p:cNvPr id="10" name="Picture 9">
            <a:extLst>
              <a:ext uri="{FF2B5EF4-FFF2-40B4-BE49-F238E27FC236}">
                <a16:creationId xmlns:a16="http://schemas.microsoft.com/office/drawing/2014/main" id="{2F912288-6352-4CD1-BA5D-7CA0CAD9DE5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5481155" y="1651036"/>
            <a:ext cx="616952" cy="660733"/>
          </a:xfrm>
          <a:prstGeom prst="rect">
            <a:avLst/>
          </a:prstGeom>
        </p:spPr>
      </p:pic>
      <p:sp>
        <p:nvSpPr>
          <p:cNvPr id="3" name="TextBox 2">
            <a:extLst>
              <a:ext uri="{FF2B5EF4-FFF2-40B4-BE49-F238E27FC236}">
                <a16:creationId xmlns:a16="http://schemas.microsoft.com/office/drawing/2014/main" id="{4C3BB77F-DB0D-4517-8D6B-7DC922567975}"/>
              </a:ext>
            </a:extLst>
          </p:cNvPr>
          <p:cNvSpPr txBox="1"/>
          <p:nvPr/>
        </p:nvSpPr>
        <p:spPr>
          <a:xfrm>
            <a:off x="1843652" y="3173752"/>
            <a:ext cx="8227186" cy="3477875"/>
          </a:xfrm>
          <a:prstGeom prst="rect">
            <a:avLst/>
          </a:prstGeom>
          <a:noFill/>
        </p:spPr>
        <p:txBody>
          <a:bodyPr wrap="square" rtlCol="0">
            <a:spAutoFit/>
          </a:bodyPr>
          <a:lstStyle/>
          <a:p>
            <a:pPr marL="285750" indent="-285750">
              <a:buBlip>
                <a:blip r:embed="rId2"/>
              </a:buBlip>
            </a:pPr>
            <a:r>
              <a:rPr lang="en-US" sz="2000" dirty="0"/>
              <a:t>Operate under network rules of operation that are in effect.</a:t>
            </a:r>
          </a:p>
          <a:p>
            <a:pPr marL="285750" indent="-285750">
              <a:buBlip>
                <a:blip r:embed="rId2"/>
              </a:buBlip>
            </a:pPr>
            <a:r>
              <a:rPr lang="en-US" sz="2000" dirty="0"/>
              <a:t>Review rules of operation yearly and amend if needed.</a:t>
            </a:r>
          </a:p>
          <a:p>
            <a:pPr marL="285750" indent="-285750">
              <a:buBlip>
                <a:blip r:embed="rId2"/>
              </a:buBlip>
            </a:pPr>
            <a:r>
              <a:rPr lang="en-US" sz="2000" dirty="0"/>
              <a:t>Notify IWIRC Intl with current board as soon as possible after elections so that we can update the website.</a:t>
            </a:r>
          </a:p>
          <a:p>
            <a:pPr marL="285750" indent="-285750">
              <a:buBlip>
                <a:blip r:embed="rId2"/>
              </a:buBlip>
            </a:pPr>
            <a:r>
              <a:rPr lang="en-US" sz="2000" dirty="0"/>
              <a:t>Represent IWIRC in a professional manner.</a:t>
            </a:r>
          </a:p>
          <a:p>
            <a:pPr marL="285750" indent="-285750">
              <a:buBlip>
                <a:blip r:embed="rId2"/>
              </a:buBlip>
            </a:pPr>
            <a:r>
              <a:rPr lang="en-US" sz="2000" dirty="0"/>
              <a:t>Submit a yearly report due April 15 to IWIRC International.</a:t>
            </a:r>
          </a:p>
          <a:p>
            <a:pPr marL="285750" indent="-285750">
              <a:buBlip>
                <a:blip r:embed="rId2"/>
              </a:buBlip>
            </a:pPr>
            <a:r>
              <a:rPr lang="en-US" sz="2000" dirty="0"/>
              <a:t>Non-compliance with reporting requirement will result in forfeit of </a:t>
            </a:r>
            <a:br>
              <a:rPr lang="en-US" sz="2000" dirty="0"/>
            </a:br>
            <a:r>
              <a:rPr lang="en-US" sz="2000" dirty="0"/>
              <a:t>semi-annual rebates or grant request denial.</a:t>
            </a:r>
          </a:p>
          <a:p>
            <a:pPr marL="285750" indent="-285750">
              <a:buBlip>
                <a:blip r:embed="rId2"/>
              </a:buBlip>
            </a:pPr>
            <a:r>
              <a:rPr lang="en-US" sz="2000" dirty="0"/>
              <a:t>Networks outside of Asia and Latin America receive $25 per FULL member in the network twice a year (early May and early December).</a:t>
            </a:r>
          </a:p>
          <a:p>
            <a:pPr marL="285750" indent="-285750">
              <a:buBlip>
                <a:blip r:embed="rId2"/>
              </a:buBlip>
            </a:pPr>
            <a:r>
              <a:rPr lang="en-US" sz="2000" dirty="0"/>
              <a:t>Encourage membership. </a:t>
            </a:r>
          </a:p>
        </p:txBody>
      </p:sp>
      <p:pic>
        <p:nvPicPr>
          <p:cNvPr id="9" name="Picture 8" descr="A picture containing text, clipart&#10;&#10;Description automatically generated">
            <a:extLst>
              <a:ext uri="{FF2B5EF4-FFF2-40B4-BE49-F238E27FC236}">
                <a16:creationId xmlns:a16="http://schemas.microsoft.com/office/drawing/2014/main" id="{EBB5ABF4-EF3A-469B-9104-588F5AB9FA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058" y="45431"/>
            <a:ext cx="3348925" cy="1098866"/>
          </a:xfrm>
          <a:prstGeom prst="rect">
            <a:avLst/>
          </a:prstGeom>
        </p:spPr>
      </p:pic>
      <p:pic>
        <p:nvPicPr>
          <p:cNvPr id="11" name="Picture 10" descr="Logo, company name&#10;&#10;Description automatically generated">
            <a:extLst>
              <a:ext uri="{FF2B5EF4-FFF2-40B4-BE49-F238E27FC236}">
                <a16:creationId xmlns:a16="http://schemas.microsoft.com/office/drawing/2014/main" id="{D8A2B33C-3804-4E29-AA7C-4E57498CAC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6391" y="540510"/>
            <a:ext cx="1265105" cy="571140"/>
          </a:xfrm>
          <a:prstGeom prst="rect">
            <a:avLst/>
          </a:prstGeom>
        </p:spPr>
      </p:pic>
      <p:pic>
        <p:nvPicPr>
          <p:cNvPr id="13" name="Picture 12" descr="Logo, company name&#10;&#10;Description automatically generated">
            <a:extLst>
              <a:ext uri="{FF2B5EF4-FFF2-40B4-BE49-F238E27FC236}">
                <a16:creationId xmlns:a16="http://schemas.microsoft.com/office/drawing/2014/main" id="{3FE9C392-135E-492A-B1BB-C618990611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9913" y="564735"/>
            <a:ext cx="1219609" cy="522690"/>
          </a:xfrm>
          <a:prstGeom prst="rect">
            <a:avLst/>
          </a:prstGeom>
        </p:spPr>
      </p:pic>
      <p:pic>
        <p:nvPicPr>
          <p:cNvPr id="14" name="Picture 13" descr="Logo, company name&#10;&#10;Description automatically generated">
            <a:extLst>
              <a:ext uri="{FF2B5EF4-FFF2-40B4-BE49-F238E27FC236}">
                <a16:creationId xmlns:a16="http://schemas.microsoft.com/office/drawing/2014/main" id="{3D5DFFC9-83FE-40F8-8248-4EA3301F92F9}"/>
              </a:ext>
            </a:extLst>
          </p:cNvPr>
          <p:cNvPicPr>
            <a:picLocks noChangeAspect="1"/>
          </p:cNvPicPr>
          <p:nvPr/>
        </p:nvPicPr>
        <p:blipFill>
          <a:blip r:embed="rId6" cstate="hqprint">
            <a:extLst>
              <a:ext uri="{28A0092B-C50C-407E-A947-70E740481C1C}">
                <a14:useLocalDpi xmlns:a14="http://schemas.microsoft.com/office/drawing/2010/main" val="0"/>
              </a:ext>
            </a:extLst>
          </a:blip>
          <a:stretch>
            <a:fillRect/>
          </a:stretch>
        </p:blipFill>
        <p:spPr>
          <a:xfrm>
            <a:off x="8036290" y="564735"/>
            <a:ext cx="1292900" cy="522690"/>
          </a:xfrm>
          <a:prstGeom prst="rect">
            <a:avLst/>
          </a:prstGeom>
        </p:spPr>
      </p:pic>
      <p:sp>
        <p:nvSpPr>
          <p:cNvPr id="6" name="Slide Number Placeholder 5">
            <a:extLst>
              <a:ext uri="{FF2B5EF4-FFF2-40B4-BE49-F238E27FC236}">
                <a16:creationId xmlns:a16="http://schemas.microsoft.com/office/drawing/2014/main" id="{C8E44EB2-D91A-4678-A86E-07234E90D87C}"/>
              </a:ext>
            </a:extLst>
          </p:cNvPr>
          <p:cNvSpPr>
            <a:spLocks noGrp="1"/>
          </p:cNvSpPr>
          <p:nvPr>
            <p:ph type="sldNum" sz="quarter" idx="12"/>
          </p:nvPr>
        </p:nvSpPr>
        <p:spPr/>
        <p:txBody>
          <a:bodyPr/>
          <a:lstStyle/>
          <a:p>
            <a:fld id="{3620CA47-FB2E-4F55-AEBA-45B5B77DC040}" type="slidenum">
              <a:rPr lang="en-US" smtClean="0"/>
              <a:t>9</a:t>
            </a:fld>
            <a:endParaRPr lang="en-US"/>
          </a:p>
        </p:txBody>
      </p:sp>
    </p:spTree>
    <p:extLst>
      <p:ext uri="{BB962C8B-B14F-4D97-AF65-F5344CB8AC3E}">
        <p14:creationId xmlns:p14="http://schemas.microsoft.com/office/powerpoint/2010/main" val="22155332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2904</TotalTime>
  <Words>4148</Words>
  <Application>Microsoft Office PowerPoint</Application>
  <PresentationFormat>Widescreen</PresentationFormat>
  <Paragraphs>557</Paragraphs>
  <Slides>45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45</vt:i4>
      </vt:variant>
    </vt:vector>
  </HeadingPairs>
  <TitlesOfParts>
    <vt:vector size="49" baseType="lpstr">
      <vt:lpstr>Arial</vt:lpstr>
      <vt:lpstr>Calibri</vt:lpstr>
      <vt:lpstr>Calibri Light</vt:lpstr>
      <vt:lpstr>Office Theme</vt:lpstr>
      <vt:lpstr> </vt:lpstr>
      <vt:lpstr>            1. Mission Statement    2. Brand Promise                                              11.  Grants    3. Global Reach                  12. Annual Awards    4. Expectations for Board Members              13.  Network Tools    5. Expectations of Networks                           14.  Communications      6. Benefits of Membership &amp; FAQ’s               15.  Events    7. Governance Structure                       16.  Network Webpage    8. Elections                                           17.  2023 Events    9. Sponsorship    18.   IWIRC Committee Structure   10.  Travel Stipends    19. “Robert’s Rules” Summary                                          20.   Questions?</vt:lpstr>
      <vt:lpstr>IWIRC is the premier networking organization devoted to enhancing the professional status of women in insolvency and restructuring. </vt:lpstr>
      <vt:lpstr>Promise of Our Brand  </vt:lpstr>
      <vt:lpstr>PowerPoint Presentation</vt:lpstr>
      <vt:lpstr>Global Reach</vt:lpstr>
      <vt:lpstr>2024 Network Chair Meetings (led by U.S. Network Directors) </vt:lpstr>
      <vt:lpstr> </vt:lpstr>
      <vt:lpstr>Expectations of Networks</vt:lpstr>
      <vt:lpstr>Expectations for Network Board Members</vt:lpstr>
      <vt:lpstr>Code of Conduct and Ethics  </vt:lpstr>
      <vt:lpstr>Benefits of Membership</vt:lpstr>
      <vt:lpstr>Membership FAQ’s</vt:lpstr>
      <vt:lpstr>Governance Structure </vt:lpstr>
      <vt:lpstr>PowerPoint Presentation</vt:lpstr>
      <vt:lpstr>PowerPoint Presentation</vt:lpstr>
      <vt:lpstr>PowerPoint Presentation</vt:lpstr>
      <vt:lpstr>PowerPoint Presentation</vt:lpstr>
      <vt:lpstr>Board of Directors Terms </vt:lpstr>
      <vt:lpstr>Board of Directors Elections </vt:lpstr>
      <vt:lpstr>Sponsorships </vt:lpstr>
      <vt:lpstr>Travel Stipends </vt:lpstr>
      <vt:lpstr>Grants </vt:lpstr>
      <vt:lpstr>Annual Awards </vt:lpstr>
      <vt:lpstr>Network Tools </vt:lpstr>
      <vt:lpstr>Communications </vt:lpstr>
      <vt:lpstr>Events </vt:lpstr>
      <vt:lpstr>Network Webpage </vt:lpstr>
      <vt:lpstr>Photos </vt:lpstr>
      <vt:lpstr>FAQ’s from Networks </vt:lpstr>
      <vt:lpstr>Committee and  Board Positions Overview </vt:lpstr>
      <vt:lpstr>Diversity Inclusion and Belonging </vt:lpstr>
      <vt:lpstr>Finance </vt:lpstr>
      <vt:lpstr>Membership </vt:lpstr>
      <vt:lpstr>New Network and Regional Development </vt:lpstr>
      <vt:lpstr>U.S. &amp; International Programs </vt:lpstr>
      <vt:lpstr>Global, Regional and Network Directors </vt:lpstr>
      <vt:lpstr>Global Networks Director  </vt:lpstr>
      <vt:lpstr>International Program Directors  </vt:lpstr>
      <vt:lpstr>Strategic Director </vt:lpstr>
      <vt:lpstr>UNCITRAL </vt:lpstr>
      <vt:lpstr>Advisory Council </vt:lpstr>
      <vt:lpstr>PowerPoint Presentation</vt:lpstr>
      <vt:lpstr>PowerPoint Presentation</vt:lpstr>
      <vt:lpstr>Questions? For additional information see IWIRC’s Network Tools at https://www.iwirc.com/resources/documents/network-tools   For additional questions, please reach out to the IWIRC Team:  Shari Bedker, Administrative Director through June 30, 2024  sbedker@iwirc.com Alexandra “CC”Schnapp, Administrative Director after July 1, 2024 ccschnapp@iwirc.com  Heather Montgomery, Membership Services Director hmontgomery@iwirc.com Brandi Gehman, Bookkeeper (for dues and other payment questions) bgehman@iwirc.com Michelle Foster, Communications Director (for newsletters, social media) mfoster@iwirc.com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IWIRC Mission Statement</dc:title>
  <dc:creator>Shari Bedker</dc:creator>
  <cp:lastModifiedBy>Shari Bedker</cp:lastModifiedBy>
  <cp:revision>76</cp:revision>
  <cp:lastPrinted>2021-11-04T15:44:39Z</cp:lastPrinted>
  <dcterms:created xsi:type="dcterms:W3CDTF">2018-03-22T20:04:15Z</dcterms:created>
  <dcterms:modified xsi:type="dcterms:W3CDTF">2023-12-11T16:28:34Z</dcterms:modified>
</cp:coreProperties>
</file>